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Lst>
  <p:notesMasterIdLst>
    <p:notesMasterId r:id="rId28"/>
  </p:notesMasterIdLst>
  <p:sldIdLst>
    <p:sldId id="256" r:id="rId2"/>
    <p:sldId id="338" r:id="rId3"/>
    <p:sldId id="384" r:id="rId4"/>
    <p:sldId id="345" r:id="rId5"/>
    <p:sldId id="373" r:id="rId6"/>
    <p:sldId id="385" r:id="rId7"/>
    <p:sldId id="388" r:id="rId8"/>
    <p:sldId id="386" r:id="rId9"/>
    <p:sldId id="387" r:id="rId10"/>
    <p:sldId id="356" r:id="rId11"/>
    <p:sldId id="389" r:id="rId12"/>
    <p:sldId id="390" r:id="rId13"/>
    <p:sldId id="391" r:id="rId14"/>
    <p:sldId id="357" r:id="rId15"/>
    <p:sldId id="403" r:id="rId16"/>
    <p:sldId id="393" r:id="rId17"/>
    <p:sldId id="355" r:id="rId18"/>
    <p:sldId id="398" r:id="rId19"/>
    <p:sldId id="399" r:id="rId20"/>
    <p:sldId id="400" r:id="rId21"/>
    <p:sldId id="364" r:id="rId22"/>
    <p:sldId id="396" r:id="rId23"/>
    <p:sldId id="395" r:id="rId24"/>
    <p:sldId id="397" r:id="rId25"/>
    <p:sldId id="377" r:id="rId26"/>
    <p:sldId id="402" r:id="rId27"/>
  </p:sldIdLst>
  <p:sldSz cx="9144000" cy="6858000" type="screen4x3"/>
  <p:notesSz cx="7010400" cy="9296400"/>
  <p:custDataLst>
    <p:tags r:id="rId29"/>
  </p:custDataLst>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usan Walker" initials="SSW" lastIdx="12" clrIdx="0"/>
  <p:cmAuthor id="1" name="Dwight Shank" initials="DS" lastIdx="4" clrIdx="1">
    <p:extLst>
      <p:ext uri="{19B8F6BF-5375-455C-9EA6-DF929625EA0E}">
        <p15:presenceInfo xmlns:p15="http://schemas.microsoft.com/office/powerpoint/2012/main" userId="9abe56fc5838280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66"/>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331" autoAdjust="0"/>
    <p:restoredTop sz="62731" autoAdjust="0"/>
  </p:normalViewPr>
  <p:slideViewPr>
    <p:cSldViewPr>
      <p:cViewPr varScale="1">
        <p:scale>
          <a:sx n="55" d="100"/>
          <a:sy n="55" d="100"/>
        </p:scale>
        <p:origin x="1886" y="38"/>
      </p:cViewPr>
      <p:guideLst>
        <p:guide orient="horz" pos="2160"/>
        <p:guide pos="2880"/>
      </p:guideLst>
    </p:cSldViewPr>
  </p:slideViewPr>
  <p:outlineViewPr>
    <p:cViewPr>
      <p:scale>
        <a:sx n="33" d="100"/>
        <a:sy n="33" d="100"/>
      </p:scale>
      <p:origin x="0" y="-19416"/>
    </p:cViewPr>
  </p:outlineViewPr>
  <p:notesTextViewPr>
    <p:cViewPr>
      <p:scale>
        <a:sx n="3" d="2"/>
        <a:sy n="3" d="2"/>
      </p:scale>
      <p:origin x="0" y="0"/>
    </p:cViewPr>
  </p:notesTextViewPr>
  <p:sorterViewPr>
    <p:cViewPr>
      <p:scale>
        <a:sx n="100" d="100"/>
        <a:sy n="100" d="100"/>
      </p:scale>
      <p:origin x="0" y="-1872"/>
    </p:cViewPr>
  </p:sorterViewPr>
  <p:notesViewPr>
    <p:cSldViewPr>
      <p:cViewPr varScale="1">
        <p:scale>
          <a:sx n="84" d="100"/>
          <a:sy n="84" d="100"/>
        </p:scale>
        <p:origin x="2364" y="12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s>
</file>

<file path=ppt/media/image1.jpeg>
</file>

<file path=ppt/media/image10.png>
</file>

<file path=ppt/media/image11.jpg>
</file>

<file path=ppt/media/image12.jpg>
</file>

<file path=ppt/media/image13.jpeg>
</file>

<file path=ppt/media/image16.png>
</file>

<file path=ppt/media/image19.png>
</file>

<file path=ppt/media/image2.jpeg>
</file>

<file path=ppt/media/image20.jp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pPr>
              <a:defRPr/>
            </a:pPr>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pPr>
              <a:defRPr/>
            </a:pPr>
            <a:fld id="{42E9D5BB-4321-4859-94AD-FD0F05733D51}" type="datetimeFigureOut">
              <a:rPr lang="en-US"/>
              <a:pPr>
                <a:defRPr/>
              </a:pPr>
              <a:t>3/1/2017</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pPr lvl="0"/>
            <a:endParaRPr lang="en-US" noProof="0" smtClean="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pPr>
              <a:defRPr/>
            </a:pPr>
            <a:fld id="{A7AEBA62-FE96-40D5-94EA-5FB9199613F4}" type="slidenum">
              <a:rPr lang="en-US"/>
              <a:pPr>
                <a:defRPr/>
              </a:pPr>
              <a:t>‹#›</a:t>
            </a:fld>
            <a:endParaRPr lang="en-US"/>
          </a:p>
        </p:txBody>
      </p:sp>
    </p:spTree>
    <p:extLst>
      <p:ext uri="{BB962C8B-B14F-4D97-AF65-F5344CB8AC3E}">
        <p14:creationId xmlns:p14="http://schemas.microsoft.com/office/powerpoint/2010/main" val="331803561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A7AEBA62-FE96-40D5-94EA-5FB9199613F4}" type="slidenum">
              <a:rPr lang="en-US" smtClean="0"/>
              <a:pPr>
                <a:defRPr/>
              </a:pPr>
              <a:t>1</a:t>
            </a:fld>
            <a:endParaRPr lang="en-US"/>
          </a:p>
        </p:txBody>
      </p:sp>
    </p:spTree>
    <p:extLst>
      <p:ext uri="{BB962C8B-B14F-4D97-AF65-F5344CB8AC3E}">
        <p14:creationId xmlns:p14="http://schemas.microsoft.com/office/powerpoint/2010/main" val="8603600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10</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70000" lnSpcReduction="20000"/>
          </a:bodyPr>
          <a:lstStyle/>
          <a:p>
            <a:r>
              <a:rPr lang="en-US" dirty="0" smtClean="0"/>
              <a:t>Purpose of Slide: Present consideration for selection</a:t>
            </a:r>
            <a:r>
              <a:rPr lang="en-US" baseline="0" dirty="0" smtClean="0"/>
              <a:t> of power supply.</a:t>
            </a:r>
            <a:endParaRPr lang="en-US" dirty="0" smtClean="0"/>
          </a:p>
          <a:p>
            <a:endParaRPr lang="en-US" dirty="0" smtClean="0"/>
          </a:p>
          <a:p>
            <a:r>
              <a:rPr lang="en-US" dirty="0" smtClean="0"/>
              <a:t>Key Message: Evaluation</a:t>
            </a:r>
            <a:r>
              <a:rPr lang="en-US" baseline="0" dirty="0" smtClean="0"/>
              <a:t> must be based upon the objectives that are trying to be achieved with the project.</a:t>
            </a:r>
            <a:endParaRPr lang="en-US" dirty="0" smtClean="0"/>
          </a:p>
          <a:p>
            <a:endParaRPr lang="en-US" dirty="0" smtClean="0"/>
          </a:p>
          <a:p>
            <a:r>
              <a:rPr lang="en-US" dirty="0" smtClean="0"/>
              <a:t>Time on Chart: 3 minutes</a:t>
            </a:r>
          </a:p>
          <a:p>
            <a:endParaRPr lang="en-US" dirty="0" smtClean="0"/>
          </a:p>
          <a:p>
            <a:pPr eaLnBrk="1" hangingPunct="1">
              <a:spcBef>
                <a:spcPct val="0"/>
              </a:spcBef>
              <a:buFont typeface="Wingdings" pitchFamily="2" charset="2"/>
              <a:buNone/>
            </a:pPr>
            <a:r>
              <a:rPr lang="en-US" dirty="0" smtClean="0"/>
              <a:t>Suggested Comments: ITS devices require</a:t>
            </a:r>
            <a:r>
              <a:rPr lang="en-US" baseline="0" dirty="0" smtClean="0"/>
              <a:t> electrical power to operate.  As with the devices, the power design must support the user needs and requirements derived from the user needs.  To accomplish the user needs, ITS devices need highly reliable power for continuous operation.  Most commonly, power is obtained from a regional power company that does business with the system owner. Tying into the utility grid requires coordination with the utility and the services of an authorized Electrical Engineer to develop plans for approval.  The biggest design drivers are installation cost, recurring costs, and reliability.  For utility power, the most economical option is access to an electrical outlet in an existing cabinet.  Capacity considerations, distance to the cabinet, and organizational considerations affect the ability and benefits of this approach.  </a:t>
            </a:r>
          </a:p>
          <a:p>
            <a:pPr eaLnBrk="1" hangingPunct="1">
              <a:spcBef>
                <a:spcPct val="0"/>
              </a:spcBef>
              <a:buFont typeface="Wingdings" pitchFamily="2" charset="2"/>
              <a:buNone/>
            </a:pPr>
            <a:endParaRPr lang="en-US" baseline="0" dirty="0" smtClean="0"/>
          </a:p>
          <a:p>
            <a:pPr eaLnBrk="1" hangingPunct="1">
              <a:spcBef>
                <a:spcPct val="0"/>
              </a:spcBef>
              <a:buFont typeface="Wingdings" pitchFamily="2" charset="2"/>
              <a:buNone/>
            </a:pPr>
            <a:r>
              <a:rPr lang="en-US" baseline="0" dirty="0" smtClean="0"/>
              <a:t>Specialized applications can require additional devices to augment grid power.  Applications to support emergency operations such as traffic surveillance along an evacuation route can demand high reliability operations for cameras and communications devices in the presence of extensive outages to the power and communication infrastructure.  Operation of traffic control or traveler information devices can justify isolated operation support or outage reporting capability for shorter durations or localized power outages.  Localized instability of grid power can justify conditioning equipment, even if protection against power outages is not necessary.</a:t>
            </a:r>
          </a:p>
          <a:p>
            <a:pPr eaLnBrk="1" hangingPunct="1">
              <a:spcBef>
                <a:spcPct val="0"/>
              </a:spcBef>
              <a:buFont typeface="Wingdings" pitchFamily="2" charset="2"/>
              <a:buNone/>
            </a:pPr>
            <a:endParaRPr lang="en-US" baseline="0" dirty="0" smtClean="0"/>
          </a:p>
          <a:p>
            <a:pPr eaLnBrk="1" hangingPunct="1">
              <a:spcBef>
                <a:spcPct val="0"/>
              </a:spcBef>
              <a:buFont typeface="Wingdings" pitchFamily="2" charset="2"/>
              <a:buNone/>
            </a:pPr>
            <a:r>
              <a:rPr lang="en-US" baseline="0" dirty="0" smtClean="0"/>
              <a:t>Using power sources outside of the utility grid should be considered when access to utility power requires significant investment.</a:t>
            </a:r>
          </a:p>
          <a:p>
            <a:pPr eaLnBrk="1" hangingPunct="1">
              <a:spcBef>
                <a:spcPct val="0"/>
              </a:spcBef>
              <a:buFont typeface="Wingdings" pitchFamily="2" charset="2"/>
              <a:buNone/>
            </a:pPr>
            <a:endParaRPr lang="en-US" baseline="0" dirty="0" smtClean="0"/>
          </a:p>
          <a:p>
            <a:pPr eaLnBrk="1" hangingPunct="1">
              <a:spcBef>
                <a:spcPct val="0"/>
              </a:spcBef>
              <a:buFont typeface="Wingdings" pitchFamily="2" charset="2"/>
              <a:buNone/>
            </a:pPr>
            <a:r>
              <a:rPr lang="en-US" baseline="0" dirty="0" smtClean="0"/>
              <a:t>Coordination with the state has been performed.  The state not only approved the siting of the camera near the freeway, but has also offered to share the existing power drop used to light an existing static sign on the interchange overpass in exchange for access to the video stream.  The existing riser is 100 feet from the desired camera pole, so the city has accepted the offer of power.</a:t>
            </a:r>
          </a:p>
          <a:p>
            <a:pPr eaLnBrk="1" hangingPunct="1">
              <a:spcBef>
                <a:spcPct val="0"/>
              </a:spcBef>
              <a:buFont typeface="Wingdings" pitchFamily="2" charset="2"/>
              <a:buNone/>
            </a:pPr>
            <a:endParaRPr lang="en-US" dirty="0" smtClean="0"/>
          </a:p>
          <a:p>
            <a:r>
              <a:rPr lang="en-US" dirty="0" smtClean="0"/>
              <a:t>Transition:</a:t>
            </a:r>
          </a:p>
          <a:p>
            <a:endParaRPr lang="en-US" dirty="0" smtClean="0"/>
          </a:p>
          <a:p>
            <a:r>
              <a:rPr lang="en-US" dirty="0" smtClean="0"/>
              <a:t>Interactivity:</a:t>
            </a:r>
          </a:p>
          <a:p>
            <a:endParaRPr lang="en-US" dirty="0" smtClean="0"/>
          </a:p>
          <a:p>
            <a:r>
              <a:rPr lang="en-US" dirty="0" smtClean="0"/>
              <a:t>Additional Resources:</a:t>
            </a:r>
          </a:p>
        </p:txBody>
      </p:sp>
    </p:spTree>
    <p:extLst>
      <p:ext uri="{BB962C8B-B14F-4D97-AF65-F5344CB8AC3E}">
        <p14:creationId xmlns:p14="http://schemas.microsoft.com/office/powerpoint/2010/main" val="33079542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11</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a:bodyPr>
          <a:lstStyle/>
          <a:p>
            <a:r>
              <a:rPr lang="en-US" dirty="0" smtClean="0"/>
              <a:t>Purpose of Slide: Present</a:t>
            </a:r>
            <a:r>
              <a:rPr lang="en-US" baseline="0" dirty="0" smtClean="0"/>
              <a:t> anticipated power budget.</a:t>
            </a:r>
          </a:p>
          <a:p>
            <a:endParaRPr lang="en-US" dirty="0" smtClean="0"/>
          </a:p>
          <a:p>
            <a:r>
              <a:rPr lang="en-US" dirty="0" smtClean="0"/>
              <a:t>Key Message: A power budget will be required for most field installations</a:t>
            </a:r>
            <a:r>
              <a:rPr lang="en-US" baseline="0" dirty="0" smtClean="0"/>
              <a:t>.</a:t>
            </a:r>
            <a:endParaRPr lang="en-US" dirty="0" smtClean="0"/>
          </a:p>
          <a:p>
            <a:endParaRPr lang="en-US" dirty="0" smtClean="0"/>
          </a:p>
          <a:p>
            <a:r>
              <a:rPr lang="en-US" dirty="0" smtClean="0"/>
              <a:t>Time on Chart: 1 minute</a:t>
            </a:r>
          </a:p>
          <a:p>
            <a:endParaRPr lang="en-US" dirty="0" smtClean="0"/>
          </a:p>
          <a:p>
            <a:pPr eaLnBrk="1" hangingPunct="1">
              <a:spcBef>
                <a:spcPct val="0"/>
              </a:spcBef>
              <a:buFont typeface="Wingdings" pitchFamily="2" charset="2"/>
              <a:buNone/>
            </a:pPr>
            <a:r>
              <a:rPr lang="en-US" dirty="0" smtClean="0"/>
              <a:t>Suggested Comments: The power budget will be used to confirm the selection and sizing of power sources.  For</a:t>
            </a:r>
            <a:r>
              <a:rPr lang="en-US" baseline="0" dirty="0" smtClean="0"/>
              <a:t> design purposes, the maximum draw is key information and should represent an upper limit of power required.  The annual energy and cost is for budgetary estimate purposes for grid-connected systems.  Isolated power needs require more analysis and accuracy.</a:t>
            </a:r>
            <a:endParaRPr lang="en-US" dirty="0" smtClean="0"/>
          </a:p>
          <a:p>
            <a:pPr eaLnBrk="1" hangingPunct="1">
              <a:spcBef>
                <a:spcPct val="0"/>
              </a:spcBef>
              <a:buFont typeface="Wingdings" pitchFamily="2" charset="2"/>
              <a:buNone/>
            </a:pPr>
            <a:endParaRPr lang="en-US" dirty="0" smtClean="0"/>
          </a:p>
          <a:p>
            <a:pPr eaLnBrk="1" hangingPunct="1">
              <a:spcBef>
                <a:spcPct val="0"/>
              </a:spcBef>
              <a:buFont typeface="Wingdings" pitchFamily="2" charset="2"/>
              <a:buNone/>
            </a:pPr>
            <a:r>
              <a:rPr lang="en-US" dirty="0" smtClean="0"/>
              <a:t>Transition:</a:t>
            </a:r>
          </a:p>
          <a:p>
            <a:pPr eaLnBrk="1" hangingPunct="1">
              <a:spcBef>
                <a:spcPct val="0"/>
              </a:spcBef>
              <a:buFont typeface="Wingdings" pitchFamily="2" charset="2"/>
              <a:buNone/>
            </a:pPr>
            <a:endParaRPr lang="en-US" dirty="0" smtClean="0"/>
          </a:p>
          <a:p>
            <a:r>
              <a:rPr lang="en-US" dirty="0" smtClean="0"/>
              <a:t>Interactivity:</a:t>
            </a:r>
          </a:p>
          <a:p>
            <a:endParaRPr lang="en-US" dirty="0" smtClean="0"/>
          </a:p>
          <a:p>
            <a:r>
              <a:rPr lang="en-US" dirty="0" smtClean="0"/>
              <a:t>Additional Resources:</a:t>
            </a:r>
          </a:p>
          <a:p>
            <a:pPr eaLnBrk="1" hangingPunct="1">
              <a:spcBef>
                <a:spcPct val="0"/>
              </a:spcBef>
              <a:buFont typeface="Wingdings" pitchFamily="2" charset="2"/>
              <a:buNone/>
            </a:pPr>
            <a:endParaRPr lang="en-US" dirty="0" smtClean="0"/>
          </a:p>
          <a:p>
            <a:pPr eaLnBrk="1" hangingPunct="1">
              <a:spcBef>
                <a:spcPct val="0"/>
              </a:spcBef>
              <a:buFont typeface="Wingdings" pitchFamily="2" charset="2"/>
              <a:buNone/>
            </a:pPr>
            <a:endParaRPr lang="en-US" dirty="0" smtClean="0"/>
          </a:p>
        </p:txBody>
      </p:sp>
    </p:spTree>
    <p:extLst>
      <p:ext uri="{BB962C8B-B14F-4D97-AF65-F5344CB8AC3E}">
        <p14:creationId xmlns:p14="http://schemas.microsoft.com/office/powerpoint/2010/main" val="28467068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12</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a:bodyPr>
          <a:lstStyle/>
          <a:p>
            <a:r>
              <a:rPr lang="en-US" dirty="0" smtClean="0"/>
              <a:t>Purpose of Slide: Present</a:t>
            </a:r>
            <a:r>
              <a:rPr lang="en-US" baseline="0" dirty="0" smtClean="0"/>
              <a:t> a revised power budget.</a:t>
            </a:r>
          </a:p>
          <a:p>
            <a:endParaRPr lang="en-US" dirty="0" smtClean="0"/>
          </a:p>
          <a:p>
            <a:r>
              <a:rPr lang="en-US" dirty="0" smtClean="0"/>
              <a:t>Key Message: A power budget may be revised based on results from other design decisions</a:t>
            </a:r>
            <a:r>
              <a:rPr lang="en-US" baseline="0" dirty="0" smtClean="0"/>
              <a:t>.</a:t>
            </a:r>
            <a:endParaRPr lang="en-US" dirty="0" smtClean="0"/>
          </a:p>
          <a:p>
            <a:endParaRPr lang="en-US" dirty="0" smtClean="0"/>
          </a:p>
          <a:p>
            <a:r>
              <a:rPr lang="en-US" dirty="0" smtClean="0"/>
              <a:t>Time on Chart: 1 minute</a:t>
            </a:r>
          </a:p>
          <a:p>
            <a:endParaRPr lang="en-US" dirty="0" smtClean="0"/>
          </a:p>
          <a:p>
            <a:pPr eaLnBrk="1" hangingPunct="1">
              <a:spcBef>
                <a:spcPct val="0"/>
              </a:spcBef>
              <a:buFont typeface="Wingdings" pitchFamily="2" charset="2"/>
              <a:buNone/>
            </a:pPr>
            <a:r>
              <a:rPr lang="en-US" dirty="0" smtClean="0"/>
              <a:t>Suggested Comments: In this example, two</a:t>
            </a:r>
            <a:r>
              <a:rPr lang="en-US" baseline="0" dirty="0" smtClean="0"/>
              <a:t> additional devices were required to implement the preferred communication approach using wireless Internet, including the 4G router and the cabinet strip heater.  The additional power requirements related to these devices results in a modest (~10%) increase in expected energy usage, but a significant (~40%) increase in maximum power. Such an increase is significant, especially in attempting to use an existing power source.</a:t>
            </a:r>
            <a:endParaRPr lang="en-US" b="1" i="1" u="sng" baseline="0" dirty="0" smtClean="0"/>
          </a:p>
          <a:p>
            <a:pPr eaLnBrk="1" hangingPunct="1">
              <a:spcBef>
                <a:spcPct val="0"/>
              </a:spcBef>
              <a:buFont typeface="Wingdings" pitchFamily="2" charset="2"/>
              <a:buNone/>
            </a:pPr>
            <a:endParaRPr lang="en-US" dirty="0" smtClean="0"/>
          </a:p>
          <a:p>
            <a:pPr marL="0" marR="0" indent="0" algn="l" defTabSz="914400" rtl="0" eaLnBrk="1" fontAlgn="base" latinLnBrk="0" hangingPunct="1">
              <a:lnSpc>
                <a:spcPct val="100000"/>
              </a:lnSpc>
              <a:spcBef>
                <a:spcPct val="0"/>
              </a:spcBef>
              <a:spcAft>
                <a:spcPct val="0"/>
              </a:spcAft>
              <a:buClrTx/>
              <a:buSzTx/>
              <a:buFont typeface="Wingdings" pitchFamily="2" charset="2"/>
              <a:buNone/>
              <a:tabLst/>
              <a:defRPr/>
            </a:pPr>
            <a:r>
              <a:rPr lang="en-US" dirty="0" smtClean="0"/>
              <a:t>Transition: The following slide presents potential answers</a:t>
            </a:r>
            <a:r>
              <a:rPr lang="en-US" baseline="0" dirty="0" smtClean="0"/>
              <a:t> for discussion questions.</a:t>
            </a:r>
            <a:endParaRPr lang="en-US" dirty="0" smtClean="0"/>
          </a:p>
          <a:p>
            <a:pPr eaLnBrk="1" hangingPunct="1">
              <a:spcBef>
                <a:spcPct val="0"/>
              </a:spcBef>
              <a:buFont typeface="Wingdings" pitchFamily="2" charset="2"/>
              <a:buNone/>
            </a:pPr>
            <a:endParaRPr lang="en-US" dirty="0" smtClean="0"/>
          </a:p>
          <a:p>
            <a:r>
              <a:rPr lang="en-US" dirty="0" smtClean="0"/>
              <a:t>Interactivity:</a:t>
            </a:r>
          </a:p>
          <a:p>
            <a:endParaRPr lang="en-US" dirty="0" smtClean="0"/>
          </a:p>
          <a:p>
            <a:r>
              <a:rPr lang="en-US" dirty="0" smtClean="0"/>
              <a:t>Additional Resources:</a:t>
            </a:r>
          </a:p>
          <a:p>
            <a:pPr eaLnBrk="1" hangingPunct="1">
              <a:spcBef>
                <a:spcPct val="0"/>
              </a:spcBef>
              <a:buFont typeface="Wingdings" pitchFamily="2" charset="2"/>
              <a:buNone/>
            </a:pPr>
            <a:endParaRPr lang="en-US" dirty="0" smtClean="0"/>
          </a:p>
        </p:txBody>
      </p:sp>
    </p:spTree>
    <p:extLst>
      <p:ext uri="{BB962C8B-B14F-4D97-AF65-F5344CB8AC3E}">
        <p14:creationId xmlns:p14="http://schemas.microsoft.com/office/powerpoint/2010/main" val="3461154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13</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55000" lnSpcReduction="20000"/>
          </a:bodyPr>
          <a:lstStyle/>
          <a:p>
            <a:r>
              <a:rPr lang="en-US" dirty="0" smtClean="0"/>
              <a:t>Purpose of Slide:  Review the power questions.</a:t>
            </a:r>
          </a:p>
          <a:p>
            <a:endParaRPr lang="en-US" dirty="0" smtClean="0"/>
          </a:p>
          <a:p>
            <a:r>
              <a:rPr lang="en-US" dirty="0" smtClean="0"/>
              <a:t>Key Message:  Review the power </a:t>
            </a:r>
            <a:r>
              <a:rPr lang="en-US" baseline="0" dirty="0" smtClean="0"/>
              <a:t>questions.</a:t>
            </a:r>
            <a:endParaRPr lang="en-US" dirty="0" smtClean="0"/>
          </a:p>
          <a:p>
            <a:endParaRPr lang="en-US" dirty="0" smtClean="0"/>
          </a:p>
          <a:p>
            <a:r>
              <a:rPr lang="en-US" dirty="0" smtClean="0"/>
              <a:t>Time on Slide: 4 minutes</a:t>
            </a:r>
          </a:p>
          <a:p>
            <a:endParaRPr lang="en-US" dirty="0" smtClean="0"/>
          </a:p>
          <a:p>
            <a:r>
              <a:rPr lang="en-US" dirty="0" smtClean="0"/>
              <a:t>Suggested Comments:</a:t>
            </a:r>
          </a:p>
          <a:p>
            <a:endParaRPr lang="en-US" dirty="0" smtClean="0"/>
          </a:p>
          <a:p>
            <a:r>
              <a:rPr lang="en-US" sz="1600" dirty="0" smtClean="0"/>
              <a:t>Question 1:</a:t>
            </a:r>
          </a:p>
          <a:p>
            <a:r>
              <a:rPr lang="en-US" sz="1600" dirty="0" smtClean="0"/>
              <a:t>For emergency operations, only the equipment directly providing transportation service should be included in the backup calculations.  In this scenario, the camera, Ethernet switch, 4G router, and cabinet monitor will be carried on the BBS, while the ventilation, lighting, strip heater, and convenience outlet can be left unpowered if the grid power is unavailable.</a:t>
            </a:r>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smtClean="0"/>
              <a:t>Question 2:</a:t>
            </a:r>
          </a:p>
          <a:p>
            <a:pPr marL="0" marR="0" lvl="1" indent="0" algn="l" defTabSz="914400" rtl="0" eaLnBrk="0" fontAlgn="base" latinLnBrk="0" hangingPunct="0">
              <a:lnSpc>
                <a:spcPct val="100000"/>
              </a:lnSpc>
              <a:spcBef>
                <a:spcPct val="30000"/>
              </a:spcBef>
              <a:spcAft>
                <a:spcPct val="0"/>
              </a:spcAft>
              <a:buClrTx/>
              <a:buSzTx/>
              <a:buFontTx/>
              <a:buNone/>
              <a:tabLst/>
              <a:defRPr/>
            </a:pPr>
            <a:r>
              <a:rPr lang="en-US" sz="1600" dirty="0" smtClean="0"/>
              <a:t>Solar panels would need to be mounted and sufficient storage capacity to meet the power requirements would be needed.  The sizing of the solar power source would depend on the average power draw and storage sizing would depend on the harshest power conditions required for supporting operations. With current technology, power storage is performed using batteries, but the battery technology (Lithium-ion, lead-acid AGM, sodium-sulfur, etc.) is undergoing significant active research, putting even general guidance on size and cost into flux.  Consultation with a EE with experience in renewable energy and power storage is recommended. Typical requirements for powering equipment mandate that the system operate for a period of 7 days in the absence of any power input.  With a power budget of ~2.5 kWh/day, a 7-day outage requirement would require energy storage of 17.5 kWh.  The size of solar panels required to provide an average of 2.5 kWh/day is 40 – 80 square feet and is strongly dependent on environmental factors (geography, average cloud cover, vegetation, daylight hours) of a particular installation.   If off-grid power is required and difficult to provide in sufficient quantity, revision to maximum allowable power for devices may be required, either by selection of more efficient equipment or operational policies to reduce the duty cycle.</a:t>
            </a:r>
            <a:endParaRPr lang="en-US" dirty="0" smtClean="0"/>
          </a:p>
          <a:p>
            <a:endParaRPr lang="en-US" dirty="0" smtClean="0"/>
          </a:p>
          <a:p>
            <a:r>
              <a:rPr lang="en-US" dirty="0" smtClean="0"/>
              <a:t>Transition:</a:t>
            </a:r>
          </a:p>
          <a:p>
            <a:endParaRPr lang="en-US" dirty="0" smtClean="0"/>
          </a:p>
          <a:p>
            <a:r>
              <a:rPr lang="en-US" dirty="0" smtClean="0"/>
              <a:t>Interactivity: Ask class if they have any questions and encourage them to explain</a:t>
            </a:r>
            <a:r>
              <a:rPr lang="en-US" baseline="0" dirty="0" smtClean="0"/>
              <a:t> their answers.</a:t>
            </a:r>
            <a:endParaRPr lang="en-US" dirty="0" smtClean="0"/>
          </a:p>
          <a:p>
            <a:endParaRPr lang="en-US" dirty="0" smtClean="0"/>
          </a:p>
          <a:p>
            <a:r>
              <a:rPr lang="en-US" dirty="0" smtClean="0"/>
              <a:t>Additional Resources:</a:t>
            </a:r>
          </a:p>
          <a:p>
            <a:endParaRPr lang="en-US" dirty="0" smtClean="0"/>
          </a:p>
        </p:txBody>
      </p:sp>
    </p:spTree>
    <p:extLst>
      <p:ext uri="{BB962C8B-B14F-4D97-AF65-F5344CB8AC3E}">
        <p14:creationId xmlns:p14="http://schemas.microsoft.com/office/powerpoint/2010/main" val="4772944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14</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85000" lnSpcReduction="20000"/>
          </a:bodyPr>
          <a:lstStyle/>
          <a:p>
            <a:r>
              <a:rPr lang="en-US" dirty="0" smtClean="0"/>
              <a:t>Purpose of Slide: Review options for communication from the field site to the user location</a:t>
            </a:r>
            <a:r>
              <a:rPr lang="en-US" baseline="0" dirty="0" smtClean="0"/>
              <a:t>.</a:t>
            </a:r>
            <a:endParaRPr lang="en-US" dirty="0" smtClean="0"/>
          </a:p>
          <a:p>
            <a:endParaRPr lang="en-US" dirty="0" smtClean="0"/>
          </a:p>
          <a:p>
            <a:r>
              <a:rPr lang="en-US" dirty="0" smtClean="0"/>
              <a:t>Key Message: A</a:t>
            </a:r>
            <a:r>
              <a:rPr lang="en-US" baseline="0" dirty="0" smtClean="0"/>
              <a:t> wide variety of communication alternatives are available, but almost all now carry Ethernet data traffic.</a:t>
            </a:r>
            <a:endParaRPr lang="en-US" dirty="0" smtClean="0"/>
          </a:p>
          <a:p>
            <a:endParaRPr lang="en-US" dirty="0" smtClean="0"/>
          </a:p>
          <a:p>
            <a:r>
              <a:rPr lang="en-US" dirty="0" smtClean="0"/>
              <a:t>Time on Chart: 2 minutes</a:t>
            </a:r>
          </a:p>
          <a:p>
            <a:endParaRPr lang="en-US" dirty="0" smtClean="0"/>
          </a:p>
          <a:p>
            <a:pPr eaLnBrk="1" hangingPunct="1">
              <a:spcBef>
                <a:spcPct val="0"/>
              </a:spcBef>
              <a:buFont typeface="Wingdings" pitchFamily="2" charset="2"/>
              <a:buNone/>
            </a:pPr>
            <a:r>
              <a:rPr lang="en-US" dirty="0" smtClean="0"/>
              <a:t>Suggested Comments: The number of communication alternatives available continues to increase, with</a:t>
            </a:r>
            <a:r>
              <a:rPr lang="en-US" baseline="0" dirty="0" smtClean="0"/>
              <a:t> the cost and performance of the connection improving.  No selection is correct for every location.  A communication study can be useful for initial deployments or deployments outside of existing infrastructure.  </a:t>
            </a:r>
          </a:p>
          <a:p>
            <a:pPr eaLnBrk="1" hangingPunct="1">
              <a:spcBef>
                <a:spcPct val="0"/>
              </a:spcBef>
              <a:buFont typeface="Wingdings" pitchFamily="2" charset="2"/>
              <a:buNone/>
            </a:pPr>
            <a:endParaRPr lang="en-US" baseline="0" dirty="0" smtClean="0"/>
          </a:p>
          <a:p>
            <a:pPr eaLnBrk="1" hangingPunct="1">
              <a:spcBef>
                <a:spcPct val="0"/>
              </a:spcBef>
              <a:buFont typeface="Wingdings" pitchFamily="2" charset="2"/>
              <a:buNone/>
            </a:pPr>
            <a:r>
              <a:rPr lang="en-US" baseline="0" dirty="0" smtClean="0"/>
              <a:t>As with power, the communication choices are driven by the user needs and requirements derived from the user needs.  Several basic choices will constrain the selection.  Some of the basic characteristics of communication selections include bandwidth, reliability, and security.  </a:t>
            </a:r>
          </a:p>
          <a:p>
            <a:pPr eaLnBrk="1" hangingPunct="1">
              <a:spcBef>
                <a:spcPct val="0"/>
              </a:spcBef>
              <a:buFont typeface="Wingdings" pitchFamily="2" charset="2"/>
              <a:buNone/>
            </a:pPr>
            <a:endParaRPr lang="en-US" baseline="0" dirty="0" smtClean="0"/>
          </a:p>
          <a:p>
            <a:pPr eaLnBrk="1" hangingPunct="1">
              <a:spcBef>
                <a:spcPct val="0"/>
              </a:spcBef>
              <a:buFont typeface="Wingdings" pitchFamily="2" charset="2"/>
              <a:buNone/>
            </a:pPr>
            <a:r>
              <a:rPr lang="en-US" baseline="0" dirty="0" smtClean="0"/>
              <a:t>The initial determinations are the use of private or commercial infrastructure and wireless or wireline media.  Frequently, installation cost is a major consideration, which will argue for use of either wireless communication alternatives or commercial alternatives.  Depending on funding source, installation costs may be covered by grants or federal programs, while ongoing costs will be obtained from local operating budgets, which argue for owned infrastructure.  The ability to reuse existing infrastructure can alter cost factors sufficiently to change final selection.  Infrastructure to consider reusing includes conduit plant, cabling, cabinets, and structures.</a:t>
            </a:r>
          </a:p>
          <a:p>
            <a:pPr eaLnBrk="1" hangingPunct="1">
              <a:spcBef>
                <a:spcPct val="0"/>
              </a:spcBef>
              <a:buFont typeface="Wingdings" pitchFamily="2" charset="2"/>
              <a:buNone/>
            </a:pPr>
            <a:endParaRPr lang="en-US" baseline="0" dirty="0" smtClean="0"/>
          </a:p>
          <a:p>
            <a:r>
              <a:rPr lang="en-US" dirty="0" smtClean="0"/>
              <a:t>Transition:</a:t>
            </a:r>
          </a:p>
          <a:p>
            <a:endParaRPr lang="en-US" dirty="0" smtClean="0"/>
          </a:p>
          <a:p>
            <a:r>
              <a:rPr lang="en-US" dirty="0" smtClean="0"/>
              <a:t>Interactivity:</a:t>
            </a:r>
          </a:p>
          <a:p>
            <a:endParaRPr lang="en-US" dirty="0" smtClean="0"/>
          </a:p>
          <a:p>
            <a:r>
              <a:rPr lang="en-US" dirty="0" smtClean="0"/>
              <a:t>Additional Resources:</a:t>
            </a:r>
          </a:p>
          <a:p>
            <a:endParaRPr lang="en-US" dirty="0" smtClean="0"/>
          </a:p>
        </p:txBody>
      </p:sp>
    </p:spTree>
    <p:extLst>
      <p:ext uri="{BB962C8B-B14F-4D97-AF65-F5344CB8AC3E}">
        <p14:creationId xmlns:p14="http://schemas.microsoft.com/office/powerpoint/2010/main" val="37689456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15</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70000" lnSpcReduction="20000"/>
          </a:bodyPr>
          <a:lstStyle/>
          <a:p>
            <a:r>
              <a:rPr lang="en-US" dirty="0" smtClean="0"/>
              <a:t>Purpose of Slide: Present options for communication from the field site to the user location</a:t>
            </a:r>
            <a:r>
              <a:rPr lang="en-US" baseline="0" dirty="0" smtClean="0"/>
              <a:t>.</a:t>
            </a:r>
            <a:endParaRPr lang="en-US" dirty="0" smtClean="0"/>
          </a:p>
          <a:p>
            <a:endParaRPr lang="en-US" dirty="0" smtClean="0"/>
          </a:p>
          <a:p>
            <a:r>
              <a:rPr lang="en-US" dirty="0" smtClean="0"/>
              <a:t>Key Message: A</a:t>
            </a:r>
            <a:r>
              <a:rPr lang="en-US" baseline="0" dirty="0" smtClean="0"/>
              <a:t> wide variety of communication alternatives are available, but almost all now carry Ethernet data traffic.</a:t>
            </a:r>
            <a:endParaRPr lang="en-US" dirty="0" smtClean="0"/>
          </a:p>
          <a:p>
            <a:endParaRPr lang="en-US" dirty="0" smtClean="0"/>
          </a:p>
          <a:p>
            <a:r>
              <a:rPr lang="en-US" dirty="0" smtClean="0"/>
              <a:t>Time on Chart: 3 minutes</a:t>
            </a:r>
          </a:p>
          <a:p>
            <a:endParaRPr lang="en-US" dirty="0" smtClean="0"/>
          </a:p>
          <a:p>
            <a:pPr eaLnBrk="1" hangingPunct="1">
              <a:spcBef>
                <a:spcPct val="0"/>
              </a:spcBef>
              <a:buFont typeface="Wingdings" pitchFamily="2" charset="2"/>
              <a:buNone/>
            </a:pPr>
            <a:r>
              <a:rPr lang="en-US" dirty="0" smtClean="0"/>
              <a:t>Suggested Comments: For the exercise scenario, standard</a:t>
            </a:r>
            <a:r>
              <a:rPr lang="en-US" baseline="0" dirty="0" smtClean="0"/>
              <a:t> definition</a:t>
            </a:r>
            <a:r>
              <a:rPr lang="en-US" dirty="0" smtClean="0"/>
              <a:t> video at 30 frames per second</a:t>
            </a:r>
            <a:r>
              <a:rPr lang="en-US" baseline="0" dirty="0" smtClean="0"/>
              <a:t> </a:t>
            </a:r>
            <a:r>
              <a:rPr lang="en-US" dirty="0" smtClean="0"/>
              <a:t>requires about 500 kbps for acceptable appearance and up to 4 mbps for full resolution.</a:t>
            </a:r>
            <a:r>
              <a:rPr lang="en-US" baseline="0" dirty="0" smtClean="0"/>
              <a:t>  T</a:t>
            </a:r>
            <a:r>
              <a:rPr lang="en-US" dirty="0" smtClean="0"/>
              <a:t>he camera is located 2000’ from existing city communication infrastructure, which is copper </a:t>
            </a:r>
            <a:r>
              <a:rPr lang="en-US" dirty="0" err="1" smtClean="0"/>
              <a:t>multipair</a:t>
            </a:r>
            <a:r>
              <a:rPr lang="en-US" dirty="0" smtClean="0"/>
              <a:t> to the next</a:t>
            </a:r>
            <a:r>
              <a:rPr lang="en-US" baseline="0" dirty="0" smtClean="0"/>
              <a:t> intersection toward town.  The options being considered are wireline using City infrastructure, a wireline/wireless hybrid using City infrastructure, Internet from the cable company, and wireless Internet from the local cellular provider.  All of the following costs are accurate only in order of magnitude estimate.</a:t>
            </a:r>
          </a:p>
          <a:p>
            <a:pPr marL="228600" indent="-228600" eaLnBrk="1" hangingPunct="1">
              <a:spcBef>
                <a:spcPct val="0"/>
              </a:spcBef>
              <a:buFont typeface="Wingdings" pitchFamily="2" charset="2"/>
              <a:buAutoNum type="arabicPeriod"/>
            </a:pPr>
            <a:r>
              <a:rPr lang="en-US" baseline="0" dirty="0" smtClean="0"/>
              <a:t>For any wireline option, reaching between the camera location to the intersection is a $50K or greater prospect with much of the cost being installation of new underground conduit.  With current technology, the preferred wireline alternative would probably be to reach from the camera to the intersection with fiber and then reach back to the Engineering Department at City Hall over two or three DSL hops on the legacy </a:t>
            </a:r>
            <a:r>
              <a:rPr lang="en-US" baseline="0" dirty="0" err="1" smtClean="0"/>
              <a:t>multipair</a:t>
            </a:r>
            <a:r>
              <a:rPr lang="en-US" baseline="0" dirty="0" smtClean="0"/>
              <a:t>.  In order of magnitude, the electronics for the DSL upgrade would add another $10K.  </a:t>
            </a:r>
          </a:p>
          <a:p>
            <a:pPr marL="228600" indent="-228600" eaLnBrk="1" hangingPunct="1">
              <a:spcBef>
                <a:spcPct val="0"/>
              </a:spcBef>
              <a:buFont typeface="Wingdings" pitchFamily="2" charset="2"/>
              <a:buAutoNum type="arabicPeriod"/>
            </a:pPr>
            <a:r>
              <a:rPr lang="en-US" baseline="0" dirty="0" smtClean="0"/>
              <a:t>Using a wireless hop to cover the camera to intersection segment would reduce the initial costs to about $3K, at the expense of some reliability and exposure to security issues.  The City IT department has assessed security countermeasures and has determined the risks to be low and able to be isolated to the camera network.</a:t>
            </a:r>
          </a:p>
          <a:p>
            <a:pPr marL="228600" indent="-228600" eaLnBrk="1" hangingPunct="1">
              <a:spcBef>
                <a:spcPct val="0"/>
              </a:spcBef>
              <a:buFont typeface="Wingdings" pitchFamily="2" charset="2"/>
              <a:buAutoNum type="arabicPeriod"/>
            </a:pPr>
            <a:r>
              <a:rPr lang="en-US" baseline="0" dirty="0" smtClean="0"/>
              <a:t>Since the location is near the freeway and away from residential areas, the cable company does not have any infrastructure closer than the nearest intersection and no plans to expand in the area.  They would charge the City for installation about the same $50K and then a $50/month fee for Internet data service.</a:t>
            </a:r>
          </a:p>
          <a:p>
            <a:pPr marL="228600" indent="-228600" eaLnBrk="1" hangingPunct="1">
              <a:spcBef>
                <a:spcPct val="0"/>
              </a:spcBef>
              <a:buFont typeface="Wingdings" pitchFamily="2" charset="2"/>
              <a:buAutoNum type="arabicPeriod"/>
            </a:pPr>
            <a:r>
              <a:rPr lang="en-US" baseline="0" dirty="0" smtClean="0"/>
              <a:t>The cellular provider has recently installed 4G data infrastructure that offers 5 mbps uplink and will offer the City an unlimited service option at $200/month.</a:t>
            </a:r>
          </a:p>
          <a:p>
            <a:pPr marL="228600" indent="-228600" eaLnBrk="1" hangingPunct="1">
              <a:spcBef>
                <a:spcPct val="0"/>
              </a:spcBef>
              <a:buFont typeface="Wingdings" pitchFamily="2" charset="2"/>
              <a:buAutoNum type="arabicPeriod"/>
            </a:pPr>
            <a:endParaRPr lang="en-US" baseline="0" dirty="0" smtClean="0"/>
          </a:p>
          <a:p>
            <a:pPr marL="0" indent="0" eaLnBrk="1" hangingPunct="1">
              <a:spcBef>
                <a:spcPct val="0"/>
              </a:spcBef>
              <a:buFont typeface="Wingdings" pitchFamily="2" charset="2"/>
              <a:buNone/>
            </a:pPr>
            <a:r>
              <a:rPr lang="en-US" baseline="0" dirty="0" smtClean="0"/>
              <a:t>With these options, the installation costs for the wireline options to the camera (options 1 and 3 above) are prohibitively expensive.  The installation cost of the wireless hop to existing copper infrastructure exceeds that of the wireless cellular provider option by about 5 years of operational costs.  The cellular option is requires the least planning work for at existing field locations.  Furthermore, two years of service charges can be included in the project installation budget to limit operational cost impacts for the cellular option.  The cellular option will be proposed as the preferred alternative for further analysis.</a:t>
            </a:r>
            <a:endParaRPr lang="en-US" dirty="0" smtClean="0"/>
          </a:p>
          <a:p>
            <a:pPr eaLnBrk="1" hangingPunct="1">
              <a:spcBef>
                <a:spcPct val="0"/>
              </a:spcBef>
              <a:buFont typeface="Wingdings" pitchFamily="2" charset="2"/>
              <a:buNone/>
            </a:pP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Transition: The following slide presents potential answers</a:t>
            </a:r>
            <a:r>
              <a:rPr lang="en-US" baseline="0" dirty="0" smtClean="0"/>
              <a:t> for discussion questions.</a:t>
            </a:r>
            <a:endParaRPr lang="en-US" dirty="0" smtClean="0"/>
          </a:p>
          <a:p>
            <a:endParaRPr lang="en-US" dirty="0" smtClean="0"/>
          </a:p>
          <a:p>
            <a:r>
              <a:rPr lang="en-US" dirty="0" smtClean="0"/>
              <a:t>Interactivity:</a:t>
            </a:r>
          </a:p>
          <a:p>
            <a:endParaRPr lang="en-US" dirty="0" smtClean="0"/>
          </a:p>
          <a:p>
            <a:r>
              <a:rPr lang="en-US" dirty="0" smtClean="0"/>
              <a:t>Additional Resources:</a:t>
            </a:r>
          </a:p>
          <a:p>
            <a:endParaRPr lang="en-US" dirty="0" smtClean="0"/>
          </a:p>
        </p:txBody>
      </p:sp>
    </p:spTree>
    <p:extLst>
      <p:ext uri="{BB962C8B-B14F-4D97-AF65-F5344CB8AC3E}">
        <p14:creationId xmlns:p14="http://schemas.microsoft.com/office/powerpoint/2010/main" val="6412771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16</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70000" lnSpcReduction="20000"/>
          </a:bodyPr>
          <a:lstStyle/>
          <a:p>
            <a:r>
              <a:rPr lang="en-US" dirty="0" smtClean="0"/>
              <a:t>Purpose of Slide:  Review the communication questions.</a:t>
            </a:r>
          </a:p>
          <a:p>
            <a:endParaRPr lang="en-US" dirty="0" smtClean="0"/>
          </a:p>
          <a:p>
            <a:r>
              <a:rPr lang="en-US" dirty="0" smtClean="0"/>
              <a:t>Key Message:  Review the communication </a:t>
            </a:r>
            <a:r>
              <a:rPr lang="en-US" baseline="0" dirty="0" smtClean="0"/>
              <a:t>questions.</a:t>
            </a:r>
            <a:endParaRPr lang="en-US" dirty="0" smtClean="0"/>
          </a:p>
          <a:p>
            <a:endParaRPr lang="en-US" dirty="0" smtClean="0"/>
          </a:p>
          <a:p>
            <a:r>
              <a:rPr lang="en-US" dirty="0" smtClean="0"/>
              <a:t>Time on Slide: 2 minutes</a:t>
            </a:r>
          </a:p>
          <a:p>
            <a:endParaRPr lang="en-US" dirty="0" smtClean="0"/>
          </a:p>
          <a:p>
            <a:r>
              <a:rPr lang="en-US" dirty="0" smtClean="0"/>
              <a:t>Suggested Comments:  </a:t>
            </a:r>
          </a:p>
          <a:p>
            <a:r>
              <a:rPr lang="en-US" sz="1600" dirty="0" smtClean="0"/>
              <a:t>Question 1:</a:t>
            </a:r>
          </a:p>
          <a:p>
            <a:r>
              <a:rPr lang="en-US" sz="1200" kern="1200" dirty="0" smtClean="0">
                <a:solidFill>
                  <a:schemeClr val="tx1"/>
                </a:solidFill>
                <a:effectLst/>
                <a:latin typeface="+mn-lt"/>
                <a:ea typeface="+mn-ea"/>
                <a:cs typeface="+mn-cs"/>
              </a:rPr>
              <a:t>The same factors should be considered in light of the new development:</a:t>
            </a:r>
          </a:p>
          <a:p>
            <a:pPr lvl="0"/>
            <a:r>
              <a:rPr lang="en-US" sz="1200" kern="1200" dirty="0" smtClean="0">
                <a:solidFill>
                  <a:schemeClr val="tx1"/>
                </a:solidFill>
                <a:effectLst/>
                <a:latin typeface="+mn-lt"/>
                <a:ea typeface="+mn-ea"/>
                <a:cs typeface="+mn-cs"/>
              </a:rPr>
              <a:t>- Quality of service.</a:t>
            </a:r>
          </a:p>
          <a:p>
            <a:pPr lvl="0"/>
            <a:r>
              <a:rPr lang="en-US" sz="1200" kern="1200" dirty="0" smtClean="0">
                <a:solidFill>
                  <a:schemeClr val="tx1"/>
                </a:solidFill>
                <a:effectLst/>
                <a:latin typeface="+mn-lt"/>
                <a:ea typeface="+mn-ea"/>
                <a:cs typeface="+mn-cs"/>
              </a:rPr>
              <a:t>- Installation cost.</a:t>
            </a:r>
          </a:p>
          <a:p>
            <a:pPr lvl="0"/>
            <a:r>
              <a:rPr lang="en-US" sz="1200" kern="1200" dirty="0" smtClean="0">
                <a:solidFill>
                  <a:schemeClr val="tx1"/>
                </a:solidFill>
                <a:effectLst/>
                <a:latin typeface="+mn-lt"/>
                <a:ea typeface="+mn-ea"/>
                <a:cs typeface="+mn-cs"/>
              </a:rPr>
              <a:t>- Recurring costs.</a:t>
            </a:r>
          </a:p>
          <a:p>
            <a:pPr lvl="0"/>
            <a:r>
              <a:rPr lang="en-US" sz="1200" kern="1200" dirty="0" smtClean="0">
                <a:solidFill>
                  <a:schemeClr val="tx1"/>
                </a:solidFill>
                <a:effectLst/>
                <a:latin typeface="+mn-lt"/>
                <a:ea typeface="+mn-ea"/>
                <a:cs typeface="+mn-cs"/>
              </a:rPr>
              <a:t>- Security.</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 defensible decision would be to leave the camera at the selected site and place an Ethernet switch with fiber capability in the existing traffic signal cabinet, where the fiber could be directly spliced into.  The distance from the camera to the cabinet would be handled with unlicensed wireless Ethernet bridge.  Other solutions could include boring under the arterial to directly splice into the fiber, moving the camera to the North side of the arterial for easier access to the fiber, and negotiating with the city’s fiber designer to place the fiber on the South side of the arterial.</a:t>
            </a:r>
          </a:p>
          <a:p>
            <a:endParaRPr lang="en-US" sz="1200" kern="1200" dirty="0" smtClean="0">
              <a:solidFill>
                <a:schemeClr val="tx1"/>
              </a:solidFill>
              <a:effectLst/>
              <a:latin typeface="+mn-lt"/>
              <a:ea typeface="+mn-ea"/>
              <a:cs typeface="+mn-cs"/>
            </a:endParaRPr>
          </a:p>
          <a:p>
            <a:r>
              <a:rPr lang="en-US" sz="1200" dirty="0" smtClean="0"/>
              <a:t>Question 2:</a:t>
            </a:r>
          </a:p>
          <a:p>
            <a:pPr marL="0" marR="0" lvl="1"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If</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periods are planned when the ITS devices would normally be off, the requirement for always-on communication should be maintained to allow for unscheduled or emergency operation.  The 4G router and the Ethernet switch should be powered at all times.  Other ITS devices can be scheduled to be powered off for portions of the day.  A possible solution would be to control power using an Ethernet-enabled power strip or Power-over-Ethernet switch.</a:t>
            </a:r>
            <a:endParaRPr lang="en-US" sz="1600" dirty="0" smtClean="0"/>
          </a:p>
          <a:p>
            <a:endParaRPr lang="en-US" dirty="0" smtClean="0"/>
          </a:p>
          <a:p>
            <a:r>
              <a:rPr lang="en-US" dirty="0" smtClean="0"/>
              <a:t>Transition:</a:t>
            </a:r>
          </a:p>
          <a:p>
            <a:endParaRPr lang="en-US" dirty="0" smtClean="0"/>
          </a:p>
          <a:p>
            <a:r>
              <a:rPr lang="en-US" dirty="0" smtClean="0"/>
              <a:t>Interactivity: Ask class if they have any questions and encourage them to explain</a:t>
            </a:r>
            <a:r>
              <a:rPr lang="en-US" baseline="0" dirty="0" smtClean="0"/>
              <a:t> their answers.</a:t>
            </a:r>
            <a:endParaRPr lang="en-US" dirty="0" smtClean="0"/>
          </a:p>
          <a:p>
            <a:endParaRPr lang="en-US" dirty="0" smtClean="0"/>
          </a:p>
          <a:p>
            <a:r>
              <a:rPr lang="en-US" dirty="0" smtClean="0"/>
              <a:t>Additional Resources:</a:t>
            </a:r>
          </a:p>
        </p:txBody>
      </p:sp>
    </p:spTree>
    <p:extLst>
      <p:ext uri="{BB962C8B-B14F-4D97-AF65-F5344CB8AC3E}">
        <p14:creationId xmlns:p14="http://schemas.microsoft.com/office/powerpoint/2010/main" val="21004509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17</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92500" lnSpcReduction="20000"/>
          </a:bodyPr>
          <a:lstStyle/>
          <a:p>
            <a:r>
              <a:rPr lang="en-US" dirty="0" smtClean="0"/>
              <a:t>Purpose of Slide: Present alternatives for camera mounting</a:t>
            </a:r>
            <a:r>
              <a:rPr lang="en-US" baseline="0" dirty="0" smtClean="0"/>
              <a:t>.</a:t>
            </a:r>
            <a:endParaRPr lang="en-US" dirty="0" smtClean="0"/>
          </a:p>
          <a:p>
            <a:endParaRPr lang="en-US" dirty="0" smtClean="0"/>
          </a:p>
          <a:p>
            <a:r>
              <a:rPr lang="en-US" dirty="0" smtClean="0"/>
              <a:t>Key Message: Review findings from the homework portion.  Depending</a:t>
            </a:r>
            <a:r>
              <a:rPr lang="en-US" baseline="0" dirty="0" smtClean="0"/>
              <a:t> on timing and class size, several or all of the students could present their solutions.</a:t>
            </a:r>
            <a:endParaRPr lang="en-US" dirty="0" smtClean="0"/>
          </a:p>
          <a:p>
            <a:endParaRPr lang="en-US" dirty="0" smtClean="0"/>
          </a:p>
          <a:p>
            <a:r>
              <a:rPr lang="en-US" dirty="0" smtClean="0"/>
              <a:t>Time on Chart: 1 minute</a:t>
            </a:r>
          </a:p>
          <a:p>
            <a:endParaRPr lang="en-US" dirty="0" smtClean="0"/>
          </a:p>
          <a:p>
            <a:pPr eaLnBrk="1" hangingPunct="1">
              <a:spcBef>
                <a:spcPct val="0"/>
              </a:spcBef>
              <a:buFont typeface="Wingdings" pitchFamily="2" charset="2"/>
              <a:buNone/>
            </a:pPr>
            <a:r>
              <a:rPr lang="en-US" dirty="0" smtClean="0"/>
              <a:t>Suggested Comments:</a:t>
            </a:r>
          </a:p>
          <a:p>
            <a:pPr eaLnBrk="1" hangingPunct="1">
              <a:spcBef>
                <a:spcPct val="0"/>
              </a:spcBef>
              <a:buFont typeface="Wingdings" pitchFamily="2" charset="2"/>
              <a:buNone/>
            </a:pPr>
            <a:endParaRPr lang="en-US" dirty="0" smtClean="0"/>
          </a:p>
          <a:p>
            <a:pPr eaLnBrk="1" hangingPunct="1">
              <a:spcBef>
                <a:spcPct val="0"/>
              </a:spcBef>
              <a:buFont typeface="Wingdings" pitchFamily="2" charset="2"/>
              <a:buNone/>
            </a:pPr>
            <a:r>
              <a:rPr lang="en-US" dirty="0" smtClean="0"/>
              <a:t>Selection and design of mounting structure</a:t>
            </a:r>
            <a:r>
              <a:rPr lang="en-US" baseline="0" dirty="0" smtClean="0"/>
              <a:t> is dependent on costs and local preference.  In some locations, cameras are mounted on existing structures, essentially eliminating mounting costs.  Typical existing structures include traffic signal poles, communication towers, and city buildings such as parking decks and office roofs.   Other locations require dedicated camera poles similar to roadway structures such as luminaires.  For the exercise scenario, no existing structure is available, so we will be designing a 40 foot pole near the intersection overpass.  A pole mount cabinet similar to a 336 cabinet will be used to house the camera and communication electronics. </a:t>
            </a:r>
            <a:r>
              <a:rPr lang="en-US" dirty="0" smtClean="0"/>
              <a:t>While a camera has not been selected, the weight has been specified as 15 pounds</a:t>
            </a:r>
            <a:r>
              <a:rPr lang="en-US" baseline="0" dirty="0" smtClean="0"/>
              <a:t> or less and the cross section at 300 square inches or less.  The camera has to be operational in 90 mph winds and withstand 150 mph winds.</a:t>
            </a:r>
            <a:endParaRPr lang="en-US" dirty="0" smtClean="0"/>
          </a:p>
          <a:p>
            <a:endParaRPr lang="en-US" dirty="0" smtClean="0"/>
          </a:p>
          <a:p>
            <a:r>
              <a:rPr lang="en-US" dirty="0" smtClean="0"/>
              <a:t>Transition: </a:t>
            </a:r>
          </a:p>
          <a:p>
            <a:endParaRPr lang="en-US" dirty="0" smtClean="0"/>
          </a:p>
          <a:p>
            <a:r>
              <a:rPr lang="en-US" dirty="0" smtClean="0"/>
              <a:t>Interactivity:</a:t>
            </a:r>
          </a:p>
          <a:p>
            <a:endParaRPr lang="en-US" dirty="0" smtClean="0"/>
          </a:p>
          <a:p>
            <a:r>
              <a:rPr lang="en-US" dirty="0" smtClean="0"/>
              <a:t>Additional Resources:</a:t>
            </a:r>
          </a:p>
        </p:txBody>
      </p:sp>
    </p:spTree>
    <p:extLst>
      <p:ext uri="{BB962C8B-B14F-4D97-AF65-F5344CB8AC3E}">
        <p14:creationId xmlns:p14="http://schemas.microsoft.com/office/powerpoint/2010/main" val="18775877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18</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85000" lnSpcReduction="20000"/>
          </a:bodyPr>
          <a:lstStyle/>
          <a:p>
            <a:r>
              <a:rPr lang="en-US" dirty="0" smtClean="0"/>
              <a:t>Purpose of Slide: Present alternatives for camera mounting</a:t>
            </a:r>
            <a:r>
              <a:rPr lang="en-US" baseline="0" dirty="0" smtClean="0"/>
              <a:t>.</a:t>
            </a:r>
            <a:endParaRPr lang="en-US" dirty="0" smtClean="0"/>
          </a:p>
          <a:p>
            <a:endParaRPr lang="en-US" dirty="0" smtClean="0"/>
          </a:p>
          <a:p>
            <a:r>
              <a:rPr lang="en-US" dirty="0" smtClean="0"/>
              <a:t>Key Message: Mounting of a camera is a traditional structure issue.</a:t>
            </a:r>
          </a:p>
          <a:p>
            <a:endParaRPr lang="en-US" dirty="0" smtClean="0"/>
          </a:p>
          <a:p>
            <a:r>
              <a:rPr lang="en-US" dirty="0" smtClean="0"/>
              <a:t>Time on Chart: 1 minute</a:t>
            </a:r>
          </a:p>
          <a:p>
            <a:endParaRPr lang="en-US" dirty="0" smtClean="0"/>
          </a:p>
          <a:p>
            <a:pPr eaLnBrk="1" hangingPunct="1">
              <a:spcBef>
                <a:spcPct val="0"/>
              </a:spcBef>
              <a:buFont typeface="Wingdings" pitchFamily="2" charset="2"/>
              <a:buNone/>
            </a:pPr>
            <a:r>
              <a:rPr lang="en-US" dirty="0" smtClean="0"/>
              <a:t>Suggested Comments: Once a new camera pole has been selected</a:t>
            </a:r>
            <a:r>
              <a:rPr lang="en-US" baseline="0" dirty="0" smtClean="0"/>
              <a:t> as the mounting structure and a height has been determined, maintenance access to the camera becomes a major consideration.  Typical alternatives for maintenance access include either lifting a technician to the camera or lowering a camera to the technician near street level, with bucket truck access being the most common for cameras up to 40 feet above ground and higher in locations with larger available equipment. Having the camera reach street level can be accomplished either by lowering the camera using a camera lowering device or using a pole that will tip down.  The choice between these alternatives is driven by the height of the mounting and similar installed devices. For the desired siting at the example location, positioning a maintenance vehicle with a bucket of sufficient height to reach the camera would entail closure of the Eastbound to Northbound ramp, which is considered unacceptable by the state DOT. The height of the camera allows tip down poles and since tip down poles are approved in the jurisdiction, that is the selected approach.  Had the camera been mounted significantly higher, the cost and feasibility of the tip down approach would have been less desirable and a camera lowering device would have been selected.  </a:t>
            </a:r>
            <a:r>
              <a:rPr lang="en-US" dirty="0" smtClean="0"/>
              <a:t>The design shows foundation,</a:t>
            </a:r>
            <a:r>
              <a:rPr lang="en-US" baseline="0" dirty="0" smtClean="0"/>
              <a:t> conduit, mountings, and grounding for a sample solution using a folding pole tip down approach for use in Minnesota.</a:t>
            </a:r>
            <a:endParaRPr lang="en-US" dirty="0" smtClean="0"/>
          </a:p>
          <a:p>
            <a:pPr eaLnBrk="1" hangingPunct="1">
              <a:spcBef>
                <a:spcPct val="0"/>
              </a:spcBef>
              <a:buFont typeface="Wingdings" pitchFamily="2" charset="2"/>
              <a:buNone/>
            </a:pPr>
            <a:endParaRPr lang="en-US" dirty="0" smtClean="0"/>
          </a:p>
          <a:p>
            <a:r>
              <a:rPr lang="en-US" dirty="0" smtClean="0"/>
              <a:t>Transition: The next slide shows details of the tip down mechanism and pole mountings.</a:t>
            </a:r>
          </a:p>
          <a:p>
            <a:endParaRPr lang="en-US" dirty="0" smtClean="0"/>
          </a:p>
          <a:p>
            <a:r>
              <a:rPr lang="en-US" dirty="0" smtClean="0"/>
              <a:t>Interactivity:</a:t>
            </a:r>
          </a:p>
          <a:p>
            <a:endParaRPr lang="en-US" dirty="0" smtClean="0"/>
          </a:p>
          <a:p>
            <a:r>
              <a:rPr lang="en-US" dirty="0" smtClean="0"/>
              <a:t>Additional Resources:</a:t>
            </a:r>
          </a:p>
        </p:txBody>
      </p:sp>
    </p:spTree>
    <p:extLst>
      <p:ext uri="{BB962C8B-B14F-4D97-AF65-F5344CB8AC3E}">
        <p14:creationId xmlns:p14="http://schemas.microsoft.com/office/powerpoint/2010/main" val="9857033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19</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a:bodyPr>
          <a:lstStyle/>
          <a:p>
            <a:r>
              <a:rPr lang="en-US" dirty="0" smtClean="0"/>
              <a:t>Purpose of Slide: Present alternatives for camera mounting</a:t>
            </a:r>
            <a:r>
              <a:rPr lang="en-US" baseline="0" dirty="0" smtClean="0"/>
              <a:t>.</a:t>
            </a:r>
            <a:endParaRPr lang="en-US" dirty="0" smtClean="0"/>
          </a:p>
          <a:p>
            <a:endParaRPr lang="en-US" dirty="0" smtClean="0"/>
          </a:p>
          <a:p>
            <a:r>
              <a:rPr lang="en-US" dirty="0" smtClean="0"/>
              <a:t>Key Message: Selection of tip-down access requires unique design details.</a:t>
            </a:r>
          </a:p>
          <a:p>
            <a:endParaRPr lang="en-US" dirty="0" smtClean="0"/>
          </a:p>
          <a:p>
            <a:r>
              <a:rPr lang="en-US" dirty="0" smtClean="0"/>
              <a:t>Time on Chart: 1 minute</a:t>
            </a:r>
          </a:p>
          <a:p>
            <a:endParaRPr lang="en-US" dirty="0" smtClean="0"/>
          </a:p>
          <a:p>
            <a:pPr eaLnBrk="1" hangingPunct="1">
              <a:spcBef>
                <a:spcPct val="0"/>
              </a:spcBef>
              <a:buFont typeface="Wingdings" pitchFamily="2" charset="2"/>
              <a:buNone/>
            </a:pPr>
            <a:r>
              <a:rPr lang="en-US" dirty="0" smtClean="0"/>
              <a:t>Suggested Comments:   With the selection of the tip-down access, details related to the approach are</a:t>
            </a:r>
            <a:r>
              <a:rPr lang="en-US" baseline="0" dirty="0" smtClean="0"/>
              <a:t> required.  In this example, the tipping is accomplished using a folding pole which has been designed.  Details such as lowering mechanism and orientation, pole base mounting, mechanism maintenance access, and device mounting must be specified consistent with the requirements for safety and traffic impacts based on the details of the location.  </a:t>
            </a:r>
            <a:r>
              <a:rPr lang="en-US" dirty="0" smtClean="0"/>
              <a:t>This</a:t>
            </a:r>
            <a:r>
              <a:rPr lang="en-US" baseline="0" dirty="0" smtClean="0"/>
              <a:t> slide shows a sample solution using a folding pole tip down approach for use in Minnesota.</a:t>
            </a:r>
          </a:p>
          <a:p>
            <a:pPr eaLnBrk="1" hangingPunct="1">
              <a:spcBef>
                <a:spcPct val="0"/>
              </a:spcBef>
              <a:buFont typeface="Wingdings" pitchFamily="2" charset="2"/>
              <a:buNone/>
            </a:pP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Transition: The following slide presents potential answers</a:t>
            </a:r>
            <a:r>
              <a:rPr lang="en-US" baseline="0" dirty="0" smtClean="0"/>
              <a:t> for discussion questions.</a:t>
            </a:r>
            <a:endParaRPr lang="en-US" dirty="0" smtClean="0"/>
          </a:p>
          <a:p>
            <a:endParaRPr lang="en-US" dirty="0" smtClean="0"/>
          </a:p>
          <a:p>
            <a:r>
              <a:rPr lang="en-US" dirty="0" smtClean="0"/>
              <a:t>Interactivity:</a:t>
            </a:r>
          </a:p>
          <a:p>
            <a:endParaRPr lang="en-US" dirty="0" smtClean="0"/>
          </a:p>
          <a:p>
            <a:r>
              <a:rPr lang="en-US" dirty="0" smtClean="0"/>
              <a:t>Additional Resources:</a:t>
            </a:r>
          </a:p>
        </p:txBody>
      </p:sp>
    </p:spTree>
    <p:extLst>
      <p:ext uri="{BB962C8B-B14F-4D97-AF65-F5344CB8AC3E}">
        <p14:creationId xmlns:p14="http://schemas.microsoft.com/office/powerpoint/2010/main" val="3733725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Purpose of Slide: Introduce</a:t>
            </a:r>
            <a:r>
              <a:rPr lang="en-US" baseline="0" dirty="0" smtClean="0"/>
              <a:t> purpose of the case study.</a:t>
            </a:r>
            <a:endParaRPr lang="en-US" dirty="0" smtClean="0"/>
          </a:p>
          <a:p>
            <a:endParaRPr lang="en-US" dirty="0" smtClean="0"/>
          </a:p>
          <a:p>
            <a:r>
              <a:rPr lang="en-US" dirty="0" smtClean="0"/>
              <a:t>Key Message: This case study</a:t>
            </a:r>
            <a:r>
              <a:rPr lang="en-US" baseline="0" dirty="0" smtClean="0"/>
              <a:t> provides an overview of civil design supporting ITS. </a:t>
            </a:r>
            <a:endParaRPr lang="en-US" dirty="0" smtClean="0"/>
          </a:p>
          <a:p>
            <a:endParaRPr lang="en-US" dirty="0" smtClean="0"/>
          </a:p>
          <a:p>
            <a:r>
              <a:rPr lang="en-US" dirty="0" smtClean="0"/>
              <a:t>Time on Chart: 1 minute</a:t>
            </a:r>
          </a:p>
          <a:p>
            <a:endParaRPr lang="en-US" dirty="0" smtClean="0"/>
          </a:p>
          <a:p>
            <a:r>
              <a:rPr lang="en-US" dirty="0" smtClean="0"/>
              <a:t>Suggested Comments: This case study will introduce you to civil design issues</a:t>
            </a:r>
            <a:r>
              <a:rPr lang="en-US" baseline="0" dirty="0" smtClean="0"/>
              <a:t> used to support</a:t>
            </a:r>
            <a:r>
              <a:rPr lang="en-US" dirty="0" smtClean="0"/>
              <a:t> Intelligent</a:t>
            </a:r>
            <a:r>
              <a:rPr lang="en-US" baseline="0" dirty="0" smtClean="0"/>
              <a:t> Transportation Systems (ITS) deployments.  The support includes existing infrastructure, structures, utilities, communication, and security. The Case Study assumes an understanding of ITS concepts. There are 3 components to this case study. This discussion presents a possible solution for core aspects of the exercise and presents considerations that may revise the design if realized.</a:t>
            </a:r>
          </a:p>
          <a:p>
            <a:endParaRPr lang="en-US" dirty="0" smtClean="0"/>
          </a:p>
          <a:p>
            <a:r>
              <a:rPr lang="en-US" dirty="0" smtClean="0"/>
              <a:t>Transition:</a:t>
            </a:r>
          </a:p>
          <a:p>
            <a:endParaRPr lang="en-US" dirty="0" smtClean="0"/>
          </a:p>
          <a:p>
            <a:r>
              <a:rPr lang="en-US" dirty="0" smtClean="0"/>
              <a:t>Interactivity:</a:t>
            </a:r>
          </a:p>
          <a:p>
            <a:endParaRPr lang="en-US" dirty="0" smtClean="0"/>
          </a:p>
          <a:p>
            <a:r>
              <a:rPr lang="en-US" dirty="0" smtClean="0"/>
              <a:t>Additional Resources:</a:t>
            </a:r>
          </a:p>
          <a:p>
            <a:endParaRPr lang="en-US" dirty="0"/>
          </a:p>
        </p:txBody>
      </p:sp>
      <p:sp>
        <p:nvSpPr>
          <p:cNvPr id="4" name="Slide Number Placeholder 3"/>
          <p:cNvSpPr>
            <a:spLocks noGrp="1"/>
          </p:cNvSpPr>
          <p:nvPr>
            <p:ph type="sldNum" sz="quarter" idx="10"/>
          </p:nvPr>
        </p:nvSpPr>
        <p:spPr/>
        <p:txBody>
          <a:bodyPr/>
          <a:lstStyle/>
          <a:p>
            <a:pPr>
              <a:defRPr/>
            </a:pPr>
            <a:fld id="{A7AEBA62-FE96-40D5-94EA-5FB9199613F4}" type="slidenum">
              <a:rPr lang="en-US" smtClean="0"/>
              <a:pPr>
                <a:defRPr/>
              </a:pPr>
              <a:t>2</a:t>
            </a:fld>
            <a:endParaRPr lang="en-US"/>
          </a:p>
        </p:txBody>
      </p:sp>
    </p:spTree>
    <p:extLst>
      <p:ext uri="{BB962C8B-B14F-4D97-AF65-F5344CB8AC3E}">
        <p14:creationId xmlns:p14="http://schemas.microsoft.com/office/powerpoint/2010/main" val="15414456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20</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77500" lnSpcReduction="20000"/>
          </a:bodyPr>
          <a:lstStyle/>
          <a:p>
            <a:r>
              <a:rPr lang="en-US" dirty="0" smtClean="0"/>
              <a:t>Purpose of Slide:  Review the structure questions.</a:t>
            </a:r>
          </a:p>
          <a:p>
            <a:endParaRPr lang="en-US" dirty="0" smtClean="0"/>
          </a:p>
          <a:p>
            <a:r>
              <a:rPr lang="en-US" dirty="0" smtClean="0"/>
              <a:t>Key Message:  Review the structure </a:t>
            </a:r>
            <a:r>
              <a:rPr lang="en-US" baseline="0" dirty="0" smtClean="0"/>
              <a:t>questions.</a:t>
            </a:r>
            <a:endParaRPr lang="en-US" dirty="0" smtClean="0"/>
          </a:p>
          <a:p>
            <a:endParaRPr lang="en-US" dirty="0" smtClean="0"/>
          </a:p>
          <a:p>
            <a:r>
              <a:rPr lang="en-US" dirty="0" smtClean="0"/>
              <a:t>Time on Slide: 2 minutes</a:t>
            </a:r>
          </a:p>
          <a:p>
            <a:endParaRPr lang="en-US" dirty="0" smtClean="0"/>
          </a:p>
          <a:p>
            <a:r>
              <a:rPr lang="en-US" dirty="0" smtClean="0"/>
              <a:t>Suggested Comments:</a:t>
            </a:r>
          </a:p>
          <a:p>
            <a:endParaRPr lang="en-US" sz="1600" dirty="0" smtClean="0"/>
          </a:p>
          <a:p>
            <a:r>
              <a:rPr lang="en-US" sz="1600" dirty="0" smtClean="0"/>
              <a:t>Question</a:t>
            </a:r>
            <a:r>
              <a:rPr lang="en-US" sz="1600" baseline="0" dirty="0" smtClean="0"/>
              <a:t> 1:</a:t>
            </a:r>
          </a:p>
          <a:p>
            <a:r>
              <a:rPr lang="en-US" sz="1600" dirty="0" smtClean="0"/>
              <a:t>The  additional loading would need to be accommodated in foundation size. This would probably result in minor changes, if any.  Any conclusion with a valid rationale can be supported.</a:t>
            </a:r>
          </a:p>
          <a:p>
            <a:endParaRPr lang="en-US" sz="1200" dirty="0" smtClean="0"/>
          </a:p>
          <a:p>
            <a:r>
              <a:rPr lang="en-US" sz="1200" dirty="0" smtClean="0"/>
              <a:t>Question 2:</a:t>
            </a:r>
          </a:p>
          <a:p>
            <a:r>
              <a:rPr lang="en-US" sz="1600" dirty="0" smtClean="0"/>
              <a:t>The biggest concerns would be the wind loading due to the solar panels and the required mounting height for solar orientation and resistance to vandalism.  A separate structure to mount the solar panels and a separate cabinet for power electronics including batteries should be considered as an alternative.</a:t>
            </a:r>
          </a:p>
          <a:p>
            <a:endParaRPr lang="en-US" sz="1200" dirty="0" smtClean="0"/>
          </a:p>
          <a:p>
            <a:r>
              <a:rPr lang="en-US" dirty="0" smtClean="0"/>
              <a:t>Transition:</a:t>
            </a:r>
          </a:p>
          <a:p>
            <a:endParaRPr lang="en-US" dirty="0" smtClean="0"/>
          </a:p>
          <a:p>
            <a:r>
              <a:rPr lang="en-US" dirty="0" smtClean="0"/>
              <a:t>Interactivity: Ask class if they have any questions and encourage them to explain</a:t>
            </a:r>
            <a:r>
              <a:rPr lang="en-US" baseline="0" dirty="0" smtClean="0"/>
              <a:t> their answers.</a:t>
            </a:r>
            <a:endParaRPr lang="en-US" dirty="0" smtClean="0"/>
          </a:p>
          <a:p>
            <a:endParaRPr lang="en-US" dirty="0" smtClean="0"/>
          </a:p>
          <a:p>
            <a:r>
              <a:rPr lang="en-US" dirty="0" smtClean="0"/>
              <a:t>Additional Resources:</a:t>
            </a:r>
          </a:p>
          <a:p>
            <a:endParaRPr lang="en-US" dirty="0" smtClean="0"/>
          </a:p>
        </p:txBody>
      </p:sp>
    </p:spTree>
    <p:extLst>
      <p:ext uri="{BB962C8B-B14F-4D97-AF65-F5344CB8AC3E}">
        <p14:creationId xmlns:p14="http://schemas.microsoft.com/office/powerpoint/2010/main" val="28674195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21</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a:bodyPr>
          <a:lstStyle/>
          <a:p>
            <a:r>
              <a:rPr lang="en-US" dirty="0" smtClean="0"/>
              <a:t>Purpose of Slide: Introduce the topic of integration of devices into a system</a:t>
            </a:r>
            <a:r>
              <a:rPr lang="en-US" baseline="0" dirty="0" smtClean="0"/>
              <a:t>.</a:t>
            </a:r>
            <a:endParaRPr lang="en-US" dirty="0" smtClean="0"/>
          </a:p>
          <a:p>
            <a:endParaRPr lang="en-US" dirty="0" smtClean="0"/>
          </a:p>
          <a:p>
            <a:r>
              <a:rPr lang="en-US" dirty="0" smtClean="0"/>
              <a:t>Key Message: ITS elements are of limited value in isolation</a:t>
            </a:r>
            <a:r>
              <a:rPr lang="en-US" baseline="0" dirty="0" smtClean="0"/>
              <a:t>.</a:t>
            </a:r>
            <a:r>
              <a:rPr lang="en-US" dirty="0" smtClean="0"/>
              <a:t> </a:t>
            </a:r>
          </a:p>
          <a:p>
            <a:endParaRPr lang="en-US" dirty="0" smtClean="0"/>
          </a:p>
          <a:p>
            <a:r>
              <a:rPr lang="en-US" dirty="0" smtClean="0"/>
              <a:t>Time on Chart: 2 minutes</a:t>
            </a:r>
          </a:p>
          <a:p>
            <a:endParaRPr lang="en-US" dirty="0" smtClean="0"/>
          </a:p>
          <a:p>
            <a:pPr eaLnBrk="1" hangingPunct="1">
              <a:spcBef>
                <a:spcPct val="0"/>
              </a:spcBef>
              <a:buFont typeface="Wingdings" pitchFamily="2" charset="2"/>
              <a:buNone/>
            </a:pPr>
            <a:r>
              <a:rPr lang="en-US" dirty="0" smtClean="0"/>
              <a:t>Suggested Comments: While</a:t>
            </a:r>
            <a:r>
              <a:rPr lang="en-US" baseline="0" dirty="0" smtClean="0"/>
              <a:t> civil design does not have significant impact on the higher level goals of the project, devices and services need to be tested as working properly and prepared for integration into a system.  Each capability required should be tested thoroughly, but once tested only needs to be reconfirmed with regression tests in more integrated settings.  Preparation for testing is a part of the design process.</a:t>
            </a:r>
            <a:endParaRPr lang="en-US" dirty="0" smtClean="0"/>
          </a:p>
          <a:p>
            <a:pPr eaLnBrk="1" hangingPunct="1">
              <a:spcBef>
                <a:spcPct val="0"/>
              </a:spcBef>
              <a:buFont typeface="Wingdings" pitchFamily="2" charset="2"/>
              <a:buNone/>
            </a:pP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Transition: The following slides present potential answers</a:t>
            </a:r>
            <a:r>
              <a:rPr lang="en-US" baseline="0" dirty="0" smtClean="0"/>
              <a:t> for discussion questions.</a:t>
            </a:r>
            <a:endParaRPr lang="en-US" dirty="0" smtClean="0"/>
          </a:p>
          <a:p>
            <a:endParaRPr lang="en-US" dirty="0" smtClean="0"/>
          </a:p>
          <a:p>
            <a:r>
              <a:rPr lang="en-US" dirty="0" smtClean="0"/>
              <a:t>Interactivity:</a:t>
            </a:r>
          </a:p>
          <a:p>
            <a:endParaRPr lang="en-US" dirty="0" smtClean="0"/>
          </a:p>
          <a:p>
            <a:r>
              <a:rPr lang="en-US" dirty="0" smtClean="0"/>
              <a:t>Additional Resources:</a:t>
            </a:r>
          </a:p>
          <a:p>
            <a:endParaRPr lang="en-US" dirty="0" smtClean="0"/>
          </a:p>
        </p:txBody>
      </p:sp>
    </p:spTree>
    <p:extLst>
      <p:ext uri="{BB962C8B-B14F-4D97-AF65-F5344CB8AC3E}">
        <p14:creationId xmlns:p14="http://schemas.microsoft.com/office/powerpoint/2010/main" val="23494653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22</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lnSpcReduction="10000"/>
          </a:bodyPr>
          <a:lstStyle/>
          <a:p>
            <a:r>
              <a:rPr lang="en-US" dirty="0" smtClean="0"/>
              <a:t>Purpose of Slide:  Review the testing questions.</a:t>
            </a:r>
          </a:p>
          <a:p>
            <a:endParaRPr lang="en-US" dirty="0" smtClean="0"/>
          </a:p>
          <a:p>
            <a:r>
              <a:rPr lang="en-US" dirty="0" smtClean="0"/>
              <a:t>Key Message:  Review the testing </a:t>
            </a:r>
            <a:r>
              <a:rPr lang="en-US" baseline="0" dirty="0" smtClean="0"/>
              <a:t>questions.</a:t>
            </a:r>
            <a:endParaRPr lang="en-US" dirty="0" smtClean="0"/>
          </a:p>
          <a:p>
            <a:endParaRPr lang="en-US" dirty="0" smtClean="0"/>
          </a:p>
          <a:p>
            <a:r>
              <a:rPr lang="en-US" dirty="0" smtClean="0"/>
              <a:t>Time on Slide: 2 minutes</a:t>
            </a:r>
          </a:p>
          <a:p>
            <a:endParaRPr lang="en-US" dirty="0" smtClean="0"/>
          </a:p>
          <a:p>
            <a:r>
              <a:rPr lang="en-US" dirty="0" smtClean="0"/>
              <a:t>Suggested Comments:</a:t>
            </a:r>
            <a:r>
              <a:rPr lang="en-US" baseline="0" dirty="0" smtClean="0"/>
              <a:t>  </a:t>
            </a:r>
            <a:r>
              <a:rPr lang="en-US" sz="1600" dirty="0" smtClean="0"/>
              <a:t>The test needs to focus on requirements related to the details of the camera system in a detailed and comprehensive manner.  The ability of the camera to supply quality images to end users is the highest level need that can be directly tested and should be a major component of the test.</a:t>
            </a:r>
          </a:p>
          <a:p>
            <a:endParaRPr lang="en-US" sz="1050" dirty="0" smtClean="0"/>
          </a:p>
          <a:p>
            <a:r>
              <a:rPr lang="en-US" dirty="0" smtClean="0"/>
              <a:t>Transition:</a:t>
            </a:r>
          </a:p>
          <a:p>
            <a:endParaRPr lang="en-US" dirty="0" smtClean="0"/>
          </a:p>
          <a:p>
            <a:r>
              <a:rPr lang="en-US" dirty="0" smtClean="0"/>
              <a:t>Interactivity: Ask class if they have any questions and encourage them to explain</a:t>
            </a:r>
            <a:r>
              <a:rPr lang="en-US" baseline="0" dirty="0" smtClean="0"/>
              <a:t> their answers.</a:t>
            </a:r>
            <a:endParaRPr lang="en-US" dirty="0" smtClean="0"/>
          </a:p>
          <a:p>
            <a:endParaRPr lang="en-US" dirty="0" smtClean="0"/>
          </a:p>
          <a:p>
            <a:r>
              <a:rPr lang="en-US" dirty="0" smtClean="0"/>
              <a:t>Additional Resources:</a:t>
            </a:r>
          </a:p>
          <a:p>
            <a:endParaRPr lang="en-US" dirty="0" smtClean="0"/>
          </a:p>
          <a:p>
            <a:endParaRPr lang="en-US" dirty="0" smtClean="0"/>
          </a:p>
        </p:txBody>
      </p:sp>
    </p:spTree>
    <p:extLst>
      <p:ext uri="{BB962C8B-B14F-4D97-AF65-F5344CB8AC3E}">
        <p14:creationId xmlns:p14="http://schemas.microsoft.com/office/powerpoint/2010/main" val="5791410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23</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a:bodyPr>
          <a:lstStyle/>
          <a:p>
            <a:r>
              <a:rPr lang="en-US" dirty="0" smtClean="0"/>
              <a:t>Purpose of Slide:  Review the testing questions.</a:t>
            </a:r>
          </a:p>
          <a:p>
            <a:endParaRPr lang="en-US" dirty="0" smtClean="0"/>
          </a:p>
          <a:p>
            <a:r>
              <a:rPr lang="en-US" dirty="0" smtClean="0"/>
              <a:t>Key Message:  Review the testing </a:t>
            </a:r>
            <a:r>
              <a:rPr lang="en-US" baseline="0" dirty="0" smtClean="0"/>
              <a:t>questions.</a:t>
            </a:r>
            <a:endParaRPr lang="en-US" dirty="0" smtClean="0"/>
          </a:p>
          <a:p>
            <a:endParaRPr lang="en-US" dirty="0" smtClean="0"/>
          </a:p>
          <a:p>
            <a:r>
              <a:rPr lang="en-US" dirty="0" smtClean="0"/>
              <a:t>Time on Slide: 2 minutes</a:t>
            </a:r>
          </a:p>
          <a:p>
            <a:endParaRPr lang="en-US" dirty="0" smtClean="0"/>
          </a:p>
          <a:p>
            <a:r>
              <a:rPr lang="en-US" dirty="0" smtClean="0"/>
              <a:t>Suggested Comments:   </a:t>
            </a:r>
            <a:r>
              <a:rPr lang="en-US" sz="1200" dirty="0" smtClean="0"/>
              <a:t>With the exception of the </a:t>
            </a:r>
            <a:r>
              <a:rPr lang="en-US" sz="1200" dirty="0" err="1" smtClean="0"/>
              <a:t>wayfinding</a:t>
            </a:r>
            <a:r>
              <a:rPr lang="en-US" sz="1200" dirty="0" smtClean="0"/>
              <a:t> need which is not addressed, these needs are addressed indirectly.  The relationship between implementing</a:t>
            </a:r>
            <a:r>
              <a:rPr lang="en-US" sz="1200" baseline="0" dirty="0" smtClean="0"/>
              <a:t> the camera and addressing the user needs will have to be addressed in a project assessments.  These user needs may need additional project components to be adequately satisfied.</a:t>
            </a:r>
            <a:endParaRPr lang="en-US" sz="1200" dirty="0" smtClean="0"/>
          </a:p>
          <a:p>
            <a:endParaRPr lang="en-US" sz="900" dirty="0" smtClean="0"/>
          </a:p>
          <a:p>
            <a:r>
              <a:rPr lang="en-US" dirty="0" smtClean="0"/>
              <a:t>Transition:</a:t>
            </a:r>
          </a:p>
          <a:p>
            <a:endParaRPr lang="en-US" dirty="0" smtClean="0"/>
          </a:p>
          <a:p>
            <a:r>
              <a:rPr lang="en-US" dirty="0" smtClean="0"/>
              <a:t>Interactivity: Ask class if they have any questions and encourage them to explain</a:t>
            </a:r>
            <a:r>
              <a:rPr lang="en-US" baseline="0" dirty="0" smtClean="0"/>
              <a:t> their answers.</a:t>
            </a:r>
            <a:endParaRPr lang="en-US" dirty="0" smtClean="0"/>
          </a:p>
          <a:p>
            <a:endParaRPr lang="en-US" dirty="0" smtClean="0"/>
          </a:p>
          <a:p>
            <a:r>
              <a:rPr lang="en-US" dirty="0" smtClean="0"/>
              <a:t>Additional Resources:</a:t>
            </a:r>
          </a:p>
        </p:txBody>
      </p:sp>
    </p:spTree>
    <p:extLst>
      <p:ext uri="{BB962C8B-B14F-4D97-AF65-F5344CB8AC3E}">
        <p14:creationId xmlns:p14="http://schemas.microsoft.com/office/powerpoint/2010/main" val="9380533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24</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85000" lnSpcReduction="20000"/>
          </a:bodyPr>
          <a:lstStyle/>
          <a:p>
            <a:r>
              <a:rPr lang="en-US" dirty="0" smtClean="0"/>
              <a:t>Purpose of Slide:  Review the testing questions.</a:t>
            </a:r>
          </a:p>
          <a:p>
            <a:endParaRPr lang="en-US" dirty="0" smtClean="0"/>
          </a:p>
          <a:p>
            <a:r>
              <a:rPr lang="en-US" dirty="0" smtClean="0"/>
              <a:t>Key Message:  Review the testing </a:t>
            </a:r>
            <a:r>
              <a:rPr lang="en-US" baseline="0" dirty="0" smtClean="0"/>
              <a:t>questions.</a:t>
            </a:r>
            <a:endParaRPr lang="en-US" dirty="0" smtClean="0"/>
          </a:p>
          <a:p>
            <a:endParaRPr lang="en-US" dirty="0" smtClean="0"/>
          </a:p>
          <a:p>
            <a:r>
              <a:rPr lang="en-US" dirty="0" smtClean="0"/>
              <a:t>Time on Slide: 2 minutes</a:t>
            </a:r>
          </a:p>
          <a:p>
            <a:endParaRPr lang="en-US" dirty="0" smtClean="0"/>
          </a:p>
          <a:p>
            <a:r>
              <a:rPr lang="en-US" dirty="0" smtClean="0"/>
              <a:t>Suggested Comments:  </a:t>
            </a:r>
            <a:r>
              <a:rPr lang="en-US" sz="1600" dirty="0" smtClean="0"/>
              <a:t>In this scenario, there needs to be coordination between the City DOT and the State DOT for the camera implementation. Year-one projects also involve the University Transit Department and the City Transit Authority.  All should be involved starting as early in the project as possible and throughout the project.  Stakeholders should be invited to participate in review of the component design, even though their involvement in the project components may be several years away.  Stakeholders should also be invited to review results of the implementation upon completion.  Stakeholder input should be considered as valuable guidance, but the control of the project including decisions on proceeding are retained by the City DOT.</a:t>
            </a:r>
          </a:p>
          <a:p>
            <a:endParaRPr lang="en-US" sz="900" dirty="0" smtClean="0"/>
          </a:p>
          <a:p>
            <a:r>
              <a:rPr lang="en-US" dirty="0" smtClean="0"/>
              <a:t>Transition:</a:t>
            </a:r>
          </a:p>
          <a:p>
            <a:endParaRPr lang="en-US" dirty="0" smtClean="0"/>
          </a:p>
          <a:p>
            <a:r>
              <a:rPr lang="en-US" dirty="0" smtClean="0"/>
              <a:t>Interactivity: Ask class if they have any questions and encourage them to explain</a:t>
            </a:r>
            <a:r>
              <a:rPr lang="en-US" baseline="0" dirty="0" smtClean="0"/>
              <a:t> their answers.</a:t>
            </a:r>
            <a:endParaRPr lang="en-US" dirty="0" smtClean="0"/>
          </a:p>
          <a:p>
            <a:endParaRPr lang="en-US" dirty="0" smtClean="0"/>
          </a:p>
          <a:p>
            <a:r>
              <a:rPr lang="en-US" dirty="0" smtClean="0"/>
              <a:t>Additional Resources:</a:t>
            </a:r>
          </a:p>
          <a:p>
            <a:endParaRPr lang="en-US" dirty="0" smtClean="0"/>
          </a:p>
        </p:txBody>
      </p:sp>
    </p:spTree>
    <p:extLst>
      <p:ext uri="{BB962C8B-B14F-4D97-AF65-F5344CB8AC3E}">
        <p14:creationId xmlns:p14="http://schemas.microsoft.com/office/powerpoint/2010/main" val="15110739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25</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92500"/>
          </a:bodyPr>
          <a:lstStyle/>
          <a:p>
            <a:r>
              <a:rPr lang="en-US" dirty="0" smtClean="0"/>
              <a:t>Purpose of Slide: Emphasize</a:t>
            </a:r>
            <a:r>
              <a:rPr lang="en-US" baseline="0" dirty="0" smtClean="0"/>
              <a:t> then need to address all of the projects design requirements.</a:t>
            </a:r>
            <a:endParaRPr lang="en-US" dirty="0" smtClean="0"/>
          </a:p>
          <a:p>
            <a:endParaRPr lang="en-US" dirty="0" smtClean="0"/>
          </a:p>
          <a:p>
            <a:r>
              <a:rPr lang="en-US" dirty="0" smtClean="0"/>
              <a:t>Key Message: Most projects and locations requires</a:t>
            </a:r>
            <a:r>
              <a:rPr lang="en-US" baseline="0" dirty="0" smtClean="0"/>
              <a:t> planning beyond the basics of infrastructure design prior to being able to operate.</a:t>
            </a:r>
            <a:endParaRPr lang="en-US" dirty="0" smtClean="0"/>
          </a:p>
          <a:p>
            <a:endParaRPr lang="en-US" dirty="0" smtClean="0"/>
          </a:p>
          <a:p>
            <a:r>
              <a:rPr lang="en-US" dirty="0" smtClean="0"/>
              <a:t>Time on Chart: 1 minute</a:t>
            </a:r>
          </a:p>
          <a:p>
            <a:endParaRPr lang="en-US" dirty="0" smtClean="0"/>
          </a:p>
          <a:p>
            <a:pPr eaLnBrk="1" hangingPunct="1">
              <a:spcBef>
                <a:spcPct val="0"/>
              </a:spcBef>
              <a:buFont typeface="Wingdings" pitchFamily="2" charset="2"/>
              <a:buNone/>
            </a:pPr>
            <a:r>
              <a:rPr lang="en-US" dirty="0" smtClean="0"/>
              <a:t>Suggested Comments:</a:t>
            </a:r>
            <a:r>
              <a:rPr lang="en-US" baseline="0" dirty="0" smtClean="0"/>
              <a:t> This course has considered items routinely included in the process of preparing civil design elements for the implementation of infrastructure portions of a project.  Most projects will additionally have considerations required that are unique to its location, jurisdiction, environment, technology, and design choices.  Many jurisdictions use a checklist in the formal review.  Reference to the checklist is a highly recommended practice during the project design and implementation.</a:t>
            </a:r>
          </a:p>
          <a:p>
            <a:pPr eaLnBrk="1" hangingPunct="1">
              <a:spcBef>
                <a:spcPct val="0"/>
              </a:spcBef>
              <a:buFont typeface="Wingdings" pitchFamily="2" charset="2"/>
              <a:buNone/>
            </a:pPr>
            <a:endParaRPr lang="en-US" baseline="0" dirty="0" smtClean="0"/>
          </a:p>
          <a:p>
            <a:pPr eaLnBrk="1" hangingPunct="1">
              <a:spcBef>
                <a:spcPct val="0"/>
              </a:spcBef>
              <a:buFont typeface="Wingdings" pitchFamily="2" charset="2"/>
              <a:buNone/>
            </a:pPr>
            <a:r>
              <a:rPr lang="en-US" baseline="0" dirty="0" smtClean="0"/>
              <a:t>In addition to items on the checklist, new issues may appear at any time during implementation. </a:t>
            </a:r>
          </a:p>
          <a:p>
            <a:pPr eaLnBrk="1" hangingPunct="1">
              <a:spcBef>
                <a:spcPct val="0"/>
              </a:spcBef>
              <a:buFont typeface="Wingdings" pitchFamily="2" charset="2"/>
              <a:buNone/>
            </a:pPr>
            <a:endParaRPr lang="en-US" baseline="0" dirty="0" smtClean="0"/>
          </a:p>
          <a:p>
            <a:r>
              <a:rPr lang="en-US" dirty="0" smtClean="0"/>
              <a:t>Transition: </a:t>
            </a:r>
          </a:p>
          <a:p>
            <a:endParaRPr lang="en-US" dirty="0" smtClean="0"/>
          </a:p>
          <a:p>
            <a:r>
              <a:rPr lang="en-US" dirty="0" smtClean="0"/>
              <a:t>Interactivity:</a:t>
            </a:r>
          </a:p>
          <a:p>
            <a:endParaRPr lang="en-US" dirty="0" smtClean="0"/>
          </a:p>
          <a:p>
            <a:r>
              <a:rPr lang="en-US" dirty="0" smtClean="0"/>
              <a:t>Additional Resources:</a:t>
            </a:r>
          </a:p>
          <a:p>
            <a:endParaRPr lang="en-US" dirty="0" smtClean="0"/>
          </a:p>
        </p:txBody>
      </p:sp>
    </p:spTree>
    <p:extLst>
      <p:ext uri="{BB962C8B-B14F-4D97-AF65-F5344CB8AC3E}">
        <p14:creationId xmlns:p14="http://schemas.microsoft.com/office/powerpoint/2010/main" val="32801061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Purpose of Slide: Introduce</a:t>
            </a:r>
            <a:r>
              <a:rPr lang="en-US" baseline="0" dirty="0" smtClean="0"/>
              <a:t> purpose of the case study.</a:t>
            </a:r>
            <a:endParaRPr lang="en-US" dirty="0" smtClean="0"/>
          </a:p>
          <a:p>
            <a:endParaRPr lang="en-US" dirty="0" smtClean="0"/>
          </a:p>
          <a:p>
            <a:r>
              <a:rPr lang="en-US" dirty="0" smtClean="0"/>
              <a:t>Key Message: This case study</a:t>
            </a:r>
            <a:r>
              <a:rPr lang="en-US" baseline="0" dirty="0" smtClean="0"/>
              <a:t> provides an overview of civil design supporting ITS. </a:t>
            </a:r>
            <a:endParaRPr lang="en-US" dirty="0" smtClean="0"/>
          </a:p>
          <a:p>
            <a:endParaRPr lang="en-US" dirty="0" smtClean="0"/>
          </a:p>
          <a:p>
            <a:r>
              <a:rPr lang="en-US" dirty="0" smtClean="0"/>
              <a:t>Time on Chart: 1 minute</a:t>
            </a:r>
          </a:p>
          <a:p>
            <a:endParaRPr lang="en-US" dirty="0" smtClean="0"/>
          </a:p>
          <a:p>
            <a:r>
              <a:rPr lang="en-US" dirty="0" smtClean="0"/>
              <a:t>Suggested Comments: This case study has introduced you to civil design issues</a:t>
            </a:r>
            <a:r>
              <a:rPr lang="en-US" baseline="0" dirty="0" smtClean="0"/>
              <a:t> used to support</a:t>
            </a:r>
            <a:r>
              <a:rPr lang="en-US" dirty="0" smtClean="0"/>
              <a:t> Intelligent</a:t>
            </a:r>
            <a:r>
              <a:rPr lang="en-US" baseline="0" dirty="0" smtClean="0"/>
              <a:t> Transportation Systems (ITS) deployments.  With each project that you support, you will gain experience that can assist in future projects that you execute or manage.</a:t>
            </a:r>
          </a:p>
          <a:p>
            <a:endParaRPr lang="en-US" dirty="0" smtClean="0"/>
          </a:p>
          <a:p>
            <a:r>
              <a:rPr lang="en-US" dirty="0" smtClean="0"/>
              <a:t>Transition:</a:t>
            </a:r>
          </a:p>
          <a:p>
            <a:endParaRPr lang="en-US" dirty="0" smtClean="0"/>
          </a:p>
          <a:p>
            <a:r>
              <a:rPr lang="en-US" dirty="0" smtClean="0"/>
              <a:t>Interactivity:</a:t>
            </a:r>
          </a:p>
          <a:p>
            <a:endParaRPr lang="en-US" dirty="0" smtClean="0"/>
          </a:p>
          <a:p>
            <a:r>
              <a:rPr lang="en-US" dirty="0" smtClean="0"/>
              <a:t>Additional Resources:</a:t>
            </a:r>
          </a:p>
          <a:p>
            <a:endParaRPr lang="en-US" dirty="0"/>
          </a:p>
        </p:txBody>
      </p:sp>
      <p:sp>
        <p:nvSpPr>
          <p:cNvPr id="4" name="Slide Number Placeholder 3"/>
          <p:cNvSpPr>
            <a:spLocks noGrp="1"/>
          </p:cNvSpPr>
          <p:nvPr>
            <p:ph type="sldNum" sz="quarter" idx="10"/>
          </p:nvPr>
        </p:nvSpPr>
        <p:spPr/>
        <p:txBody>
          <a:bodyPr/>
          <a:lstStyle/>
          <a:p>
            <a:pPr>
              <a:defRPr/>
            </a:pPr>
            <a:fld id="{A7AEBA62-FE96-40D5-94EA-5FB9199613F4}" type="slidenum">
              <a:rPr lang="en-US" smtClean="0"/>
              <a:pPr>
                <a:defRPr/>
              </a:pPr>
              <a:t>26</a:t>
            </a:fld>
            <a:endParaRPr lang="en-US"/>
          </a:p>
        </p:txBody>
      </p:sp>
    </p:spTree>
    <p:extLst>
      <p:ext uri="{BB962C8B-B14F-4D97-AF65-F5344CB8AC3E}">
        <p14:creationId xmlns:p14="http://schemas.microsoft.com/office/powerpoint/2010/main" val="32128590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3</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92500" lnSpcReduction="10000"/>
          </a:bodyPr>
          <a:lstStyle/>
          <a:p>
            <a:r>
              <a:rPr lang="en-US" dirty="0" smtClean="0"/>
              <a:t>Purpose of Slide: Present setting for the case study</a:t>
            </a:r>
            <a:r>
              <a:rPr lang="en-US" baseline="0" dirty="0" smtClean="0"/>
              <a:t>.</a:t>
            </a:r>
            <a:endParaRPr lang="en-US" dirty="0" smtClean="0"/>
          </a:p>
          <a:p>
            <a:endParaRPr lang="en-US" dirty="0" smtClean="0"/>
          </a:p>
          <a:p>
            <a:r>
              <a:rPr lang="en-US" dirty="0" smtClean="0"/>
              <a:t>Key Message: The Case Study is a realistic scenario.</a:t>
            </a:r>
          </a:p>
          <a:p>
            <a:endParaRPr lang="en-US" dirty="0" smtClean="0"/>
          </a:p>
          <a:p>
            <a:r>
              <a:rPr lang="en-US" dirty="0" smtClean="0"/>
              <a:t>Time on Chart: 1 minute</a:t>
            </a:r>
          </a:p>
          <a:p>
            <a:endParaRPr lang="en-US" dirty="0" smtClean="0"/>
          </a:p>
          <a:p>
            <a:pPr eaLnBrk="1" hangingPunct="1">
              <a:spcBef>
                <a:spcPct val="0"/>
              </a:spcBef>
              <a:buFont typeface="Wingdings" pitchFamily="2" charset="2"/>
              <a:buNone/>
            </a:pPr>
            <a:r>
              <a:rPr lang="en-US" dirty="0" smtClean="0"/>
              <a:t>Suggested Comments: As</a:t>
            </a:r>
            <a:r>
              <a:rPr lang="en-US" baseline="0" dirty="0" smtClean="0"/>
              <a:t> a representative scenario, consider a Midwestern university in a medium-sized city.  The university team plays home football games at a domed stadium managed by a regional authority and shared with local events such as concerts, conventions, and community events. University football games represent the largest crowds that the stadium draws.  The stadium is a quarter mile from the North edge of the campus and about a mile from the South edge.  There are other university facilities up to a few miles away.  For the purposes of the case study, the major arterial for consideration is 12</a:t>
            </a:r>
            <a:r>
              <a:rPr lang="en-US" baseline="30000" dirty="0" smtClean="0"/>
              <a:t>th</a:t>
            </a:r>
            <a:r>
              <a:rPr lang="en-US" baseline="0" dirty="0" smtClean="0"/>
              <a:t> Avenue North, which intersects the Interstate about two miles from campus and has 7 signalized intersections to reach campus.</a:t>
            </a:r>
            <a:endParaRPr lang="en-US" dirty="0" smtClean="0"/>
          </a:p>
          <a:p>
            <a:pPr eaLnBrk="1" hangingPunct="1">
              <a:spcBef>
                <a:spcPct val="0"/>
              </a:spcBef>
              <a:buFont typeface="Wingdings" pitchFamily="2" charset="2"/>
              <a:buNone/>
            </a:pPr>
            <a:endParaRPr lang="en-US" dirty="0" smtClean="0"/>
          </a:p>
          <a:p>
            <a:r>
              <a:rPr lang="en-US" dirty="0" smtClean="0"/>
              <a:t>Transition:</a:t>
            </a:r>
          </a:p>
          <a:p>
            <a:endParaRPr lang="en-US" dirty="0" smtClean="0"/>
          </a:p>
          <a:p>
            <a:r>
              <a:rPr lang="en-US" dirty="0" smtClean="0"/>
              <a:t>Interactivity:</a:t>
            </a:r>
          </a:p>
          <a:p>
            <a:endParaRPr lang="en-US" dirty="0" smtClean="0"/>
          </a:p>
          <a:p>
            <a:r>
              <a:rPr lang="en-US" dirty="0" smtClean="0"/>
              <a:t>Additional Resources:</a:t>
            </a:r>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The image is take from</a:t>
            </a:r>
            <a:r>
              <a:rPr lang="en-US" baseline="0" dirty="0" smtClean="0"/>
              <a:t> Google Earth.</a:t>
            </a:r>
            <a:endParaRPr lang="en-US" dirty="0" smtClean="0"/>
          </a:p>
        </p:txBody>
      </p:sp>
    </p:spTree>
    <p:extLst>
      <p:ext uri="{BB962C8B-B14F-4D97-AF65-F5344CB8AC3E}">
        <p14:creationId xmlns:p14="http://schemas.microsoft.com/office/powerpoint/2010/main" val="3841179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Purpose of Slide: Describe</a:t>
            </a:r>
            <a:r>
              <a:rPr lang="en-US" baseline="0" dirty="0" smtClean="0"/>
              <a:t> the exercise tasks.</a:t>
            </a:r>
            <a:endParaRPr lang="en-US" dirty="0" smtClean="0"/>
          </a:p>
          <a:p>
            <a:endParaRPr lang="en-US" dirty="0" smtClean="0"/>
          </a:p>
          <a:p>
            <a:r>
              <a:rPr lang="en-US" dirty="0" smtClean="0"/>
              <a:t>Key Message: The exercise will consist</a:t>
            </a:r>
            <a:r>
              <a:rPr lang="en-US" baseline="0" dirty="0" smtClean="0"/>
              <a:t> of specific tasks which will be discussed in this presentation.</a:t>
            </a:r>
            <a:endParaRPr lang="en-US" dirty="0" smtClean="0"/>
          </a:p>
          <a:p>
            <a:endParaRPr lang="en-US" dirty="0" smtClean="0"/>
          </a:p>
          <a:p>
            <a:r>
              <a:rPr lang="en-US" dirty="0" smtClean="0"/>
              <a:t>Time on Chart: 1 minute</a:t>
            </a:r>
          </a:p>
          <a:p>
            <a:endParaRPr lang="en-US" dirty="0" smtClean="0"/>
          </a:p>
          <a:p>
            <a:r>
              <a:rPr lang="en-US" dirty="0" smtClean="0"/>
              <a:t>Suggested Comments: The exercise consisted of 5</a:t>
            </a:r>
            <a:r>
              <a:rPr lang="en-US" baseline="0" dirty="0" smtClean="0"/>
              <a:t> tasks as listed on this slide.  Potential solutions will be presented and available for discussion.  It should be emphasized that no one solution is best for all situations.  Students should be encouraged to present their solutions along with rationale and analysis to support them.</a:t>
            </a:r>
          </a:p>
          <a:p>
            <a:endParaRPr lang="en-US" dirty="0" smtClean="0"/>
          </a:p>
          <a:p>
            <a:r>
              <a:rPr lang="en-US" dirty="0" smtClean="0"/>
              <a:t>Transition:</a:t>
            </a:r>
          </a:p>
          <a:p>
            <a:endParaRPr lang="en-US" dirty="0" smtClean="0"/>
          </a:p>
          <a:p>
            <a:r>
              <a:rPr lang="en-US" dirty="0" smtClean="0"/>
              <a:t>Interactivity:</a:t>
            </a:r>
          </a:p>
          <a:p>
            <a:endParaRPr lang="en-US" dirty="0" smtClean="0"/>
          </a:p>
          <a:p>
            <a:r>
              <a:rPr lang="en-US" dirty="0" smtClean="0"/>
              <a:t>Additional Resources:</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A7AEBA62-FE96-40D5-94EA-5FB9199613F4}" type="slidenum">
              <a:rPr lang="en-US" smtClean="0"/>
              <a:pPr>
                <a:defRPr/>
              </a:pPr>
              <a:t>4</a:t>
            </a:fld>
            <a:endParaRPr lang="en-US"/>
          </a:p>
        </p:txBody>
      </p:sp>
    </p:spTree>
    <p:extLst>
      <p:ext uri="{BB962C8B-B14F-4D97-AF65-F5344CB8AC3E}">
        <p14:creationId xmlns:p14="http://schemas.microsoft.com/office/powerpoint/2010/main" val="22612727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5</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92500" lnSpcReduction="20000"/>
          </a:bodyPr>
          <a:lstStyle/>
          <a:p>
            <a:r>
              <a:rPr lang="en-US" dirty="0" smtClean="0"/>
              <a:t>Purpose of Slide: Review</a:t>
            </a:r>
            <a:r>
              <a:rPr lang="en-US" baseline="0" dirty="0" smtClean="0"/>
              <a:t> major considerations in selection of camera</a:t>
            </a:r>
            <a:endParaRPr lang="en-US" dirty="0" smtClean="0"/>
          </a:p>
          <a:p>
            <a:endParaRPr lang="en-US" dirty="0" smtClean="0"/>
          </a:p>
          <a:p>
            <a:r>
              <a:rPr lang="en-US" dirty="0" smtClean="0"/>
              <a:t>Key Message: Device selection is dependent on project</a:t>
            </a:r>
            <a:r>
              <a:rPr lang="en-US" baseline="0" dirty="0" smtClean="0"/>
              <a:t> needs.</a:t>
            </a:r>
            <a:endParaRPr lang="en-US" dirty="0" smtClean="0"/>
          </a:p>
          <a:p>
            <a:endParaRPr lang="en-US" dirty="0" smtClean="0"/>
          </a:p>
          <a:p>
            <a:r>
              <a:rPr lang="en-US" dirty="0" smtClean="0"/>
              <a:t>Time on Chart: 1 minute</a:t>
            </a:r>
          </a:p>
          <a:p>
            <a:endParaRPr lang="en-US" dirty="0" smtClean="0"/>
          </a:p>
          <a:p>
            <a:pPr eaLnBrk="1" hangingPunct="1">
              <a:spcBef>
                <a:spcPct val="0"/>
              </a:spcBef>
              <a:buFont typeface="Wingdings" pitchFamily="2" charset="2"/>
              <a:buNone/>
            </a:pPr>
            <a:r>
              <a:rPr lang="en-US" dirty="0" smtClean="0"/>
              <a:t>Suggested Comments: Siting and</a:t>
            </a:r>
            <a:r>
              <a:rPr lang="en-US" baseline="0" dirty="0" smtClean="0"/>
              <a:t> civil design for ITS elements depend on a number of factors, including the horizontal and vertical curvature of the roadway near the device.  Many ITS devices require line of site between roadside devices and portions of the roadway, with different types of devices differing in distance required.  In the case of cameras, siting mandates visibility of the traveled way along with shoulders and medians.  A frequent requirement is for continuous coverage with a minimum number of sites to minimize costs. Camera sites are frequently located on the outside of a horizontal curve near where the tangent sections would intersect and at the crest of the hill for areas with vertical curvature.  Additionally, vegetation can be a driver for camera siting, including in medians.  Tree trimming and removal is frequently not allowed subject to esthetic and environmental regulations.  Note:  Site line surveys should be done during the summer to accommodate the full extent of the vegetative blockages.  In our example, the roadway has little curvature either horizontally or vertically.</a:t>
            </a:r>
          </a:p>
          <a:p>
            <a:pPr eaLnBrk="1" hangingPunct="1">
              <a:spcBef>
                <a:spcPct val="0"/>
              </a:spcBef>
              <a:buFont typeface="Wingdings" pitchFamily="2" charset="2"/>
              <a:buNone/>
            </a:pPr>
            <a:endParaRPr lang="en-US" baseline="0" dirty="0" smtClean="0"/>
          </a:p>
          <a:p>
            <a:pPr marL="0" marR="0" indent="0" algn="l" defTabSz="914400" rtl="0" eaLnBrk="1" fontAlgn="base" latinLnBrk="0" hangingPunct="1">
              <a:lnSpc>
                <a:spcPct val="100000"/>
              </a:lnSpc>
              <a:spcBef>
                <a:spcPct val="0"/>
              </a:spcBef>
              <a:spcAft>
                <a:spcPct val="0"/>
              </a:spcAft>
              <a:buClrTx/>
              <a:buSzTx/>
              <a:buFont typeface="Wingdings" pitchFamily="2" charset="2"/>
              <a:buNone/>
              <a:tabLst/>
              <a:defRPr/>
            </a:pPr>
            <a:r>
              <a:rPr lang="en-US" dirty="0" smtClean="0"/>
              <a:t>Transition: The following slides present considerations for the siting</a:t>
            </a:r>
            <a:r>
              <a:rPr lang="en-US" baseline="0" dirty="0" smtClean="0"/>
              <a:t> alternatives, a recommended solution for this exercise, and suggested answers for discussion questions.</a:t>
            </a:r>
            <a:endParaRPr lang="en-US" dirty="0" smtClean="0"/>
          </a:p>
          <a:p>
            <a:pPr eaLnBrk="1" hangingPunct="1">
              <a:spcBef>
                <a:spcPct val="0"/>
              </a:spcBef>
              <a:buFont typeface="Wingdings" pitchFamily="2" charset="2"/>
              <a:buNone/>
            </a:pPr>
            <a:endParaRPr lang="en-US" dirty="0" smtClean="0"/>
          </a:p>
          <a:p>
            <a:r>
              <a:rPr lang="en-US" dirty="0" smtClean="0"/>
              <a:t>Interactivity:</a:t>
            </a:r>
          </a:p>
          <a:p>
            <a:endParaRPr lang="en-US" dirty="0" smtClean="0"/>
          </a:p>
          <a:p>
            <a:r>
              <a:rPr lang="en-US" dirty="0" smtClean="0"/>
              <a:t>Additional Resources:</a:t>
            </a:r>
          </a:p>
        </p:txBody>
      </p:sp>
    </p:spTree>
    <p:extLst>
      <p:ext uri="{BB962C8B-B14F-4D97-AF65-F5344CB8AC3E}">
        <p14:creationId xmlns:p14="http://schemas.microsoft.com/office/powerpoint/2010/main" val="10194713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Purpose of Slide: Present</a:t>
            </a:r>
            <a:r>
              <a:rPr lang="en-US" baseline="0" dirty="0" smtClean="0"/>
              <a:t> major characteristics of candidate camera sites.</a:t>
            </a:r>
          </a:p>
          <a:p>
            <a:endParaRPr lang="en-US" dirty="0" smtClean="0"/>
          </a:p>
          <a:p>
            <a:r>
              <a:rPr lang="en-US" dirty="0" smtClean="0"/>
              <a:t>Key Message: Device selection is dependent on project</a:t>
            </a:r>
            <a:r>
              <a:rPr lang="en-US" baseline="0" dirty="0" smtClean="0"/>
              <a:t> needs.</a:t>
            </a:r>
            <a:endParaRPr lang="en-US" dirty="0" smtClean="0"/>
          </a:p>
          <a:p>
            <a:endParaRPr lang="en-US" dirty="0" smtClean="0"/>
          </a:p>
          <a:p>
            <a:r>
              <a:rPr lang="en-US" dirty="0" smtClean="0"/>
              <a:t>Time on Chart: 1 minute</a:t>
            </a:r>
          </a:p>
          <a:p>
            <a:endParaRPr lang="en-US" dirty="0" smtClean="0"/>
          </a:p>
          <a:p>
            <a:pPr eaLnBrk="1" hangingPunct="1">
              <a:spcBef>
                <a:spcPct val="0"/>
              </a:spcBef>
              <a:buFont typeface="Wingdings" pitchFamily="2" charset="2"/>
              <a:buNone/>
            </a:pPr>
            <a:r>
              <a:rPr lang="en-US" dirty="0" smtClean="0"/>
              <a:t>Suggested Comments: Each potential site</a:t>
            </a:r>
            <a:r>
              <a:rPr lang="en-US" baseline="0" dirty="0" smtClean="0"/>
              <a:t> has strong points and weak points.  Each characteristic should be considered to arrive at a good decision for a specific set of project requirements.</a:t>
            </a:r>
          </a:p>
          <a:p>
            <a:pPr eaLnBrk="1" hangingPunct="1">
              <a:spcBef>
                <a:spcPct val="0"/>
              </a:spcBef>
              <a:buFont typeface="Wingdings" pitchFamily="2" charset="2"/>
              <a:buNone/>
            </a:pPr>
            <a:endParaRPr lang="en-US" baseline="0" dirty="0" smtClean="0"/>
          </a:p>
          <a:p>
            <a:pPr marL="0" marR="0" indent="0" algn="l" defTabSz="914400" rtl="0" eaLnBrk="1" fontAlgn="base" latinLnBrk="0" hangingPunct="1">
              <a:lnSpc>
                <a:spcPct val="100000"/>
              </a:lnSpc>
              <a:spcBef>
                <a:spcPct val="0"/>
              </a:spcBef>
              <a:spcAft>
                <a:spcPct val="0"/>
              </a:spcAft>
              <a:buClrTx/>
              <a:buSzTx/>
              <a:buFont typeface="Wingdings" pitchFamily="2" charset="2"/>
              <a:buNone/>
              <a:tabLst/>
              <a:defRPr/>
            </a:pPr>
            <a:r>
              <a:rPr lang="en-US" dirty="0" smtClean="0"/>
              <a:t>Transition:</a:t>
            </a:r>
          </a:p>
          <a:p>
            <a:pPr marL="0" marR="0" indent="0" algn="l" defTabSz="914400" rtl="0" eaLnBrk="1" fontAlgn="base" latinLnBrk="0" hangingPunct="1">
              <a:lnSpc>
                <a:spcPct val="100000"/>
              </a:lnSpc>
              <a:spcBef>
                <a:spcPct val="0"/>
              </a:spcBef>
              <a:spcAft>
                <a:spcPct val="0"/>
              </a:spcAft>
              <a:buClrTx/>
              <a:buSzTx/>
              <a:buFont typeface="Wingdings" pitchFamily="2" charset="2"/>
              <a:buNone/>
              <a:tabLst/>
              <a:defRPr/>
            </a:pPr>
            <a:endParaRPr lang="en-US" dirty="0" smtClean="0"/>
          </a:p>
          <a:p>
            <a:r>
              <a:rPr lang="en-US" dirty="0" smtClean="0"/>
              <a:t>Interactivity:</a:t>
            </a:r>
          </a:p>
          <a:p>
            <a:endParaRPr lang="en-US" dirty="0" smtClean="0"/>
          </a:p>
          <a:p>
            <a:r>
              <a:rPr lang="en-US" dirty="0" smtClean="0"/>
              <a:t>Additional Resources:</a:t>
            </a:r>
          </a:p>
        </p:txBody>
      </p:sp>
      <p:sp>
        <p:nvSpPr>
          <p:cNvPr id="4" name="Slide Number Placeholder 3"/>
          <p:cNvSpPr>
            <a:spLocks noGrp="1"/>
          </p:cNvSpPr>
          <p:nvPr>
            <p:ph type="sldNum" sz="quarter" idx="10"/>
          </p:nvPr>
        </p:nvSpPr>
        <p:spPr/>
        <p:txBody>
          <a:bodyPr/>
          <a:lstStyle/>
          <a:p>
            <a:pPr>
              <a:defRPr/>
            </a:pPr>
            <a:fld id="{A7AEBA62-FE96-40D5-94EA-5FB9199613F4}" type="slidenum">
              <a:rPr lang="en-US" smtClean="0"/>
              <a:pPr>
                <a:defRPr/>
              </a:pPr>
              <a:t>6</a:t>
            </a:fld>
            <a:endParaRPr lang="en-US"/>
          </a:p>
        </p:txBody>
      </p:sp>
    </p:spTree>
    <p:extLst>
      <p:ext uri="{BB962C8B-B14F-4D97-AF65-F5344CB8AC3E}">
        <p14:creationId xmlns:p14="http://schemas.microsoft.com/office/powerpoint/2010/main" val="2003331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noFill/>
          <a:ln>
            <a:miter lim="800000"/>
            <a:headEnd/>
            <a:tailEnd/>
          </a:ln>
        </p:spPr>
        <p:txBody>
          <a:bodyPr wrap="square" numCol="1" anchor="t" anchorCtr="0" compatLnSpc="1">
            <a:prstTxWarp prst="textNoShape">
              <a:avLst/>
            </a:prstTxWarp>
          </a:bodyPr>
          <a:lstStyle/>
          <a:p>
            <a:r>
              <a:rPr lang="en-US" dirty="0" smtClean="0"/>
              <a:t>Using the National ITS Architecture for Deployment</a:t>
            </a:r>
          </a:p>
        </p:txBody>
      </p:sp>
      <p:sp>
        <p:nvSpPr>
          <p:cNvPr id="41987" name="Rectangle 3"/>
          <p:cNvSpPr>
            <a:spLocks noGrp="1" noChangeArrowheads="1"/>
          </p:cNvSpPr>
          <p:nvPr>
            <p:ph type="dt" sz="quarter" idx="1"/>
          </p:nvPr>
        </p:nvSpPr>
        <p:spPr bwMode="auto">
          <a:noFill/>
          <a:ln>
            <a:miter lim="800000"/>
            <a:headEnd/>
            <a:tailEnd/>
          </a:ln>
        </p:spPr>
        <p:txBody>
          <a:bodyPr wrap="square" numCol="1" anchor="t" anchorCtr="0" compatLnSpc="1">
            <a:prstTxWarp prst="textNoShape">
              <a:avLst/>
            </a:prstTxWarp>
          </a:bodyPr>
          <a:lstStyle/>
          <a:p>
            <a:r>
              <a:rPr lang="en-US" smtClean="0"/>
              <a:t>9th World Congress</a:t>
            </a:r>
          </a:p>
        </p:txBody>
      </p:sp>
      <p:sp>
        <p:nvSpPr>
          <p:cNvPr id="41988" name="Rectangle 4"/>
          <p:cNvSpPr>
            <a:spLocks noGrp="1" noChangeArrowheads="1"/>
          </p:cNvSpPr>
          <p:nvPr>
            <p:ph type="ftr" sz="quarter" idx="4"/>
          </p:nvPr>
        </p:nvSpPr>
        <p:spPr bwMode="auto">
          <a:noFill/>
          <a:ln>
            <a:miter lim="800000"/>
            <a:headEnd/>
            <a:tailEnd/>
          </a:ln>
        </p:spPr>
        <p:txBody>
          <a:bodyPr wrap="square" numCol="1" anchorCtr="0" compatLnSpc="1">
            <a:prstTxWarp prst="textNoShape">
              <a:avLst/>
            </a:prstTxWarp>
          </a:bodyPr>
          <a:lstStyle/>
          <a:p>
            <a:r>
              <a:rPr lang="en-US" smtClean="0"/>
              <a:t>User Services</a:t>
            </a:r>
          </a:p>
        </p:txBody>
      </p:sp>
      <p:sp>
        <p:nvSpPr>
          <p:cNvPr id="41989" name="Rectangle 5"/>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6C26335-56C5-4C63-85F2-CD3486960A05}" type="slidenum">
              <a:rPr lang="en-US" smtClean="0"/>
              <a:pPr/>
              <a:t>7</a:t>
            </a:fld>
            <a:endParaRPr lang="en-US" smtClean="0"/>
          </a:p>
        </p:txBody>
      </p:sp>
      <p:sp>
        <p:nvSpPr>
          <p:cNvPr id="41990" name="Rectangle 2"/>
          <p:cNvSpPr>
            <a:spLocks noGrp="1" noRot="1" noChangeAspect="1" noChangeArrowheads="1" noTextEdit="1"/>
          </p:cNvSpPr>
          <p:nvPr>
            <p:ph type="sldImg"/>
          </p:nvPr>
        </p:nvSpPr>
        <p:spPr bwMode="auto">
          <a:xfrm>
            <a:off x="1189038" y="704850"/>
            <a:ext cx="4632325" cy="3473450"/>
          </a:xfrm>
          <a:noFill/>
          <a:ln>
            <a:solidFill>
              <a:srgbClr val="000000"/>
            </a:solidFill>
            <a:miter lim="800000"/>
            <a:headEnd/>
            <a:tailEnd/>
          </a:ln>
        </p:spPr>
      </p:sp>
      <p:sp>
        <p:nvSpPr>
          <p:cNvPr id="41991" name="Rectangle 3"/>
          <p:cNvSpPr>
            <a:spLocks noGrp="1" noChangeArrowheads="1"/>
          </p:cNvSpPr>
          <p:nvPr>
            <p:ph type="body" idx="1"/>
          </p:nvPr>
        </p:nvSpPr>
        <p:spPr bwMode="auto">
          <a:xfrm>
            <a:off x="623147" y="4415791"/>
            <a:ext cx="5686213" cy="4180152"/>
          </a:xfrm>
          <a:noFill/>
        </p:spPr>
        <p:txBody>
          <a:bodyPr wrap="square" numCol="1" anchor="t" anchorCtr="0" compatLnSpc="1">
            <a:prstTxWarp prst="textNoShape">
              <a:avLst/>
            </a:prstTxWarp>
            <a:normAutofit fontScale="92500" lnSpcReduction="20000"/>
          </a:bodyPr>
          <a:lstStyle/>
          <a:p>
            <a:r>
              <a:rPr lang="en-US" dirty="0" smtClean="0"/>
              <a:t>Purpose of Slide: Present</a:t>
            </a:r>
            <a:r>
              <a:rPr lang="en-US" baseline="0" dirty="0" smtClean="0"/>
              <a:t> major considerations in selection of camera</a:t>
            </a:r>
            <a:endParaRPr lang="en-US" dirty="0" smtClean="0"/>
          </a:p>
          <a:p>
            <a:endParaRPr lang="en-US" dirty="0" smtClean="0"/>
          </a:p>
          <a:p>
            <a:r>
              <a:rPr lang="en-US" dirty="0" smtClean="0"/>
              <a:t>Key Message: Device selection is dependent on project</a:t>
            </a:r>
            <a:r>
              <a:rPr lang="en-US" baseline="0" dirty="0" smtClean="0"/>
              <a:t> needs.</a:t>
            </a:r>
            <a:endParaRPr lang="en-US" dirty="0" smtClean="0"/>
          </a:p>
          <a:p>
            <a:endParaRPr lang="en-US" dirty="0" smtClean="0"/>
          </a:p>
          <a:p>
            <a:r>
              <a:rPr lang="en-US" dirty="0" smtClean="0"/>
              <a:t>Time on Chart: 1 minute</a:t>
            </a:r>
          </a:p>
          <a:p>
            <a:endParaRPr lang="en-US" dirty="0" smtClean="0"/>
          </a:p>
          <a:p>
            <a:pPr eaLnBrk="1" hangingPunct="1">
              <a:spcBef>
                <a:spcPct val="0"/>
              </a:spcBef>
              <a:buFont typeface="Wingdings" pitchFamily="2" charset="2"/>
              <a:buNone/>
            </a:pPr>
            <a:r>
              <a:rPr lang="en-US" dirty="0" smtClean="0"/>
              <a:t>Suggested Comments: </a:t>
            </a:r>
            <a:r>
              <a:rPr lang="en-US" baseline="0" dirty="0" smtClean="0"/>
              <a:t>The considerations presented in the previous slide indicate that the mounting of the camera on the existing sign structure (Site 3) is the most advantageous.  It should be emphasized that the relative weighting of the considerations is an assessment subject to project priorities.  Evaluations may differ in preferences and resulting conclusions.  In our example, the state has determined that reuse of sign structure by an agency other than the state Department of Transportation has liability implications and that no policy is in place to cover this situation.  As a result, a policy will have to be developed, which may take from several months to several years.  Additionally, the state policy is that all additional load placed on a structure requires review by a structural engineer.  Therefore, deployment of new city equipment on the structure will not be allowed until both issues are addressed to the satisfaction of the state DOT.  The project management has determined that the risk for delay with this requirements on the use of the structure is unacceptable for a project that is desired to be deployed in less than a year.  As a result, the installation of new poles South of the arterial (Site 1) will be used as the preferred alternative for future planning.</a:t>
            </a:r>
          </a:p>
          <a:p>
            <a:pPr eaLnBrk="1" hangingPunct="1">
              <a:spcBef>
                <a:spcPct val="0"/>
              </a:spcBef>
              <a:buFont typeface="Wingdings" pitchFamily="2" charset="2"/>
              <a:buNone/>
            </a:pPr>
            <a:endParaRPr lang="en-US" baseline="0" dirty="0" smtClean="0"/>
          </a:p>
          <a:p>
            <a:pPr marL="0" marR="0" indent="0" algn="l" defTabSz="914400" rtl="0" eaLnBrk="1" fontAlgn="base" latinLnBrk="0" hangingPunct="1">
              <a:lnSpc>
                <a:spcPct val="100000"/>
              </a:lnSpc>
              <a:spcBef>
                <a:spcPct val="0"/>
              </a:spcBef>
              <a:spcAft>
                <a:spcPct val="0"/>
              </a:spcAft>
              <a:buClrTx/>
              <a:buSzTx/>
              <a:buFont typeface="Wingdings" pitchFamily="2" charset="2"/>
              <a:buNone/>
              <a:tabLst/>
              <a:defRPr/>
            </a:pPr>
            <a:r>
              <a:rPr lang="en-US" dirty="0" smtClean="0"/>
              <a:t>Transition: The following two slides present potential answers</a:t>
            </a:r>
            <a:r>
              <a:rPr lang="en-US" baseline="0" dirty="0" smtClean="0"/>
              <a:t> for discussion questions.</a:t>
            </a:r>
            <a:endParaRPr lang="en-US" dirty="0" smtClean="0"/>
          </a:p>
          <a:p>
            <a:pPr eaLnBrk="1" hangingPunct="1">
              <a:spcBef>
                <a:spcPct val="0"/>
              </a:spcBef>
              <a:buFont typeface="Wingdings" pitchFamily="2" charset="2"/>
              <a:buNone/>
            </a:pPr>
            <a:endParaRPr lang="en-US" dirty="0" smtClean="0"/>
          </a:p>
          <a:p>
            <a:r>
              <a:rPr lang="en-US" dirty="0" smtClean="0"/>
              <a:t>Interactivity:</a:t>
            </a:r>
          </a:p>
          <a:p>
            <a:endParaRPr lang="en-US" dirty="0" smtClean="0"/>
          </a:p>
          <a:p>
            <a:r>
              <a:rPr lang="en-US" dirty="0" smtClean="0"/>
              <a:t>Additional Resources:</a:t>
            </a:r>
          </a:p>
        </p:txBody>
      </p:sp>
    </p:spTree>
    <p:extLst>
      <p:ext uri="{BB962C8B-B14F-4D97-AF65-F5344CB8AC3E}">
        <p14:creationId xmlns:p14="http://schemas.microsoft.com/office/powerpoint/2010/main" val="42493327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dirty="0" smtClean="0"/>
              <a:t>Purpose of Slide:  Review the siting questions.</a:t>
            </a:r>
          </a:p>
          <a:p>
            <a:endParaRPr lang="en-US" dirty="0" smtClean="0"/>
          </a:p>
          <a:p>
            <a:r>
              <a:rPr lang="en-US" dirty="0" smtClean="0"/>
              <a:t>Key Message:  Review the siting </a:t>
            </a:r>
            <a:r>
              <a:rPr lang="en-US" baseline="0" dirty="0" smtClean="0"/>
              <a:t>questions.</a:t>
            </a:r>
            <a:endParaRPr lang="en-US" dirty="0" smtClean="0"/>
          </a:p>
          <a:p>
            <a:endParaRPr lang="en-US" dirty="0" smtClean="0"/>
          </a:p>
          <a:p>
            <a:r>
              <a:rPr lang="en-US" dirty="0" smtClean="0"/>
              <a:t>Time on Slide: 4 minutes</a:t>
            </a:r>
          </a:p>
          <a:p>
            <a:endParaRPr lang="en-US" dirty="0" smtClean="0"/>
          </a:p>
          <a:p>
            <a:r>
              <a:rPr lang="en-US" dirty="0" smtClean="0"/>
              <a:t>Suggested Comments:</a:t>
            </a:r>
          </a:p>
          <a:p>
            <a:endParaRPr lang="en-US" dirty="0" smtClean="0"/>
          </a:p>
          <a:p>
            <a:r>
              <a:rPr lang="en-US" dirty="0" smtClean="0"/>
              <a:t>Question</a:t>
            </a:r>
            <a:r>
              <a:rPr lang="en-US" baseline="0" dirty="0" smtClean="0"/>
              <a:t> 1:</a:t>
            </a:r>
            <a:endParaRPr lang="en-US" dirty="0" smtClean="0"/>
          </a:p>
          <a:p>
            <a:r>
              <a:rPr lang="en-US" sz="1200" dirty="0" smtClean="0"/>
              <a:t>The options that include earthwork would require significantly more detailed planning and may be rejected depending on the findings of the detailed planning.  Plans would also require concurrence from additional agencies, at least including the State Department of Environmental Protection.  Expected impacts include delays in planning approval, increased costs for design, and increased cost for construction.  An advocacy group could also observe carefully, or even obstruct via demonstrations.  Coordination with the State for use of the existing sign pole could become the most advantageous option to pursue</a:t>
            </a:r>
            <a:endParaRPr lang="en-US" baseline="0" dirty="0" smtClean="0"/>
          </a:p>
          <a:p>
            <a:endParaRPr lang="en-US" dirty="0" smtClean="0"/>
          </a:p>
          <a:p>
            <a:r>
              <a:rPr lang="en-US" dirty="0" smtClean="0"/>
              <a:t>Question 2:</a:t>
            </a:r>
          </a:p>
          <a:p>
            <a:pPr marL="0" marR="0" lvl="1" indent="0" algn="l" defTabSz="914400" rtl="0" eaLnBrk="0" fontAlgn="base" latinLnBrk="0" hangingPunct="0">
              <a:lnSpc>
                <a:spcPct val="100000"/>
              </a:lnSpc>
              <a:spcBef>
                <a:spcPct val="30000"/>
              </a:spcBef>
              <a:spcAft>
                <a:spcPct val="0"/>
              </a:spcAft>
              <a:buClrTx/>
              <a:buSzTx/>
              <a:buFontTx/>
              <a:buNone/>
              <a:tabLst/>
              <a:defRPr/>
            </a:pPr>
            <a:r>
              <a:rPr lang="en-US" dirty="0" smtClean="0"/>
              <a:t>The issue being addressed in this project is event-related demand that occurs 5 – 10 times per year.  The event site is to the East along the arterial, with the largest volume of data arriving from the South along the interstate.  The ability to observe traffic is most valuable along these roadways.  </a:t>
            </a:r>
            <a:r>
              <a:rPr lang="en-US" sz="2100" dirty="0" smtClean="0"/>
              <a:t>Placing</a:t>
            </a:r>
            <a:r>
              <a:rPr lang="en-US" dirty="0" smtClean="0"/>
              <a:t> the camera to the West of the interstate is less desirable, but locations with the ability to see both the arterial and freeway are acceptable.  Placing the camera where only one of the roadways is visible would seriously compromise the benefit of the project.</a:t>
            </a:r>
          </a:p>
          <a:p>
            <a:endParaRPr lang="en-US" dirty="0" smtClean="0"/>
          </a:p>
          <a:p>
            <a:r>
              <a:rPr lang="en-US" dirty="0" smtClean="0"/>
              <a:t>Transition:</a:t>
            </a:r>
          </a:p>
          <a:p>
            <a:endParaRPr lang="en-US" dirty="0" smtClean="0"/>
          </a:p>
          <a:p>
            <a:r>
              <a:rPr lang="en-US" dirty="0" smtClean="0"/>
              <a:t>Interactivity: Ask class if they have any questions and encourage them to explain</a:t>
            </a:r>
            <a:r>
              <a:rPr lang="en-US" baseline="0" dirty="0" smtClean="0"/>
              <a:t> their answers.</a:t>
            </a:r>
            <a:endParaRPr lang="en-US" dirty="0" smtClean="0"/>
          </a:p>
          <a:p>
            <a:endParaRPr lang="en-US" dirty="0" smtClean="0"/>
          </a:p>
          <a:p>
            <a:r>
              <a:rPr lang="en-US" dirty="0" smtClean="0"/>
              <a:t>Additional Resources:</a:t>
            </a:r>
          </a:p>
          <a:p>
            <a:endParaRPr lang="en-US" dirty="0"/>
          </a:p>
        </p:txBody>
      </p:sp>
      <p:sp>
        <p:nvSpPr>
          <p:cNvPr id="4" name="Slide Number Placeholder 3"/>
          <p:cNvSpPr>
            <a:spLocks noGrp="1"/>
          </p:cNvSpPr>
          <p:nvPr>
            <p:ph type="sldNum" sz="quarter" idx="10"/>
          </p:nvPr>
        </p:nvSpPr>
        <p:spPr/>
        <p:txBody>
          <a:bodyPr/>
          <a:lstStyle/>
          <a:p>
            <a:pPr>
              <a:defRPr/>
            </a:pPr>
            <a:fld id="{A7AEBA62-FE96-40D5-94EA-5FB9199613F4}" type="slidenum">
              <a:rPr lang="en-US" smtClean="0"/>
              <a:pPr>
                <a:defRPr/>
              </a:pPr>
              <a:t>8</a:t>
            </a:fld>
            <a:endParaRPr lang="en-US"/>
          </a:p>
        </p:txBody>
      </p:sp>
    </p:spTree>
    <p:extLst>
      <p:ext uri="{BB962C8B-B14F-4D97-AF65-F5344CB8AC3E}">
        <p14:creationId xmlns:p14="http://schemas.microsoft.com/office/powerpoint/2010/main" val="25722156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smtClean="0"/>
              <a:t>Purpose of Slide:  Review the siting questions.</a:t>
            </a:r>
          </a:p>
          <a:p>
            <a:endParaRPr lang="en-US" dirty="0" smtClean="0"/>
          </a:p>
          <a:p>
            <a:r>
              <a:rPr lang="en-US" dirty="0" smtClean="0"/>
              <a:t>Key Message:  Review the siting </a:t>
            </a:r>
            <a:r>
              <a:rPr lang="en-US" baseline="0" dirty="0" smtClean="0"/>
              <a:t>questions.</a:t>
            </a:r>
            <a:endParaRPr lang="en-US" dirty="0" smtClean="0"/>
          </a:p>
          <a:p>
            <a:endParaRPr lang="en-US" dirty="0" smtClean="0"/>
          </a:p>
          <a:p>
            <a:r>
              <a:rPr lang="en-US" dirty="0" smtClean="0"/>
              <a:t>Time on Slide: 2 minutes</a:t>
            </a:r>
          </a:p>
          <a:p>
            <a:endParaRPr lang="en-US" dirty="0" smtClean="0"/>
          </a:p>
          <a:p>
            <a:r>
              <a:rPr lang="en-US" dirty="0" smtClean="0"/>
              <a:t>Suggested Comments:</a:t>
            </a:r>
            <a:r>
              <a:rPr lang="en-US" baseline="0" dirty="0" smtClean="0"/>
              <a:t>  </a:t>
            </a:r>
            <a:r>
              <a:rPr lang="en-US" sz="1600" dirty="0" smtClean="0"/>
              <a:t>Without access to the interchange, the ability to gain video images of freeway traffic is severely reduced.  The impact of being off of the intersection right of way is increased due to the width of the interchange.  Just East of the traffic signal for the Northbound off ramp would be able to see the off ramp clearly, even if the freeway was partially obstructed.  Without access to the interchange right of way, my recommendation would be to reallocate the year one budget for this site to TMC design to progress that portion of the project.  Surveillance of the freeway would be pursued via sharing of video images once the State implements cameras.</a:t>
            </a:r>
          </a:p>
          <a:p>
            <a:endParaRPr lang="en-US" dirty="0" smtClean="0"/>
          </a:p>
          <a:p>
            <a:r>
              <a:rPr lang="en-US" dirty="0" smtClean="0"/>
              <a:t>Transition:</a:t>
            </a:r>
          </a:p>
          <a:p>
            <a:endParaRPr lang="en-US" dirty="0" smtClean="0"/>
          </a:p>
          <a:p>
            <a:r>
              <a:rPr lang="en-US" dirty="0" smtClean="0"/>
              <a:t>Interactivity: Ask class if they have any questions and encourage them to explain</a:t>
            </a:r>
            <a:r>
              <a:rPr lang="en-US" baseline="0" dirty="0" smtClean="0"/>
              <a:t> their answers.</a:t>
            </a:r>
            <a:endParaRPr lang="en-US" dirty="0" smtClean="0"/>
          </a:p>
          <a:p>
            <a:endParaRPr lang="en-US" dirty="0" smtClean="0"/>
          </a:p>
          <a:p>
            <a:r>
              <a:rPr lang="en-US" dirty="0" smtClean="0"/>
              <a:t>Additional Resources:</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A7AEBA62-FE96-40D5-94EA-5FB9199613F4}" type="slidenum">
              <a:rPr lang="en-US" smtClean="0"/>
              <a:pPr>
                <a:defRPr/>
              </a:pPr>
              <a:t>9</a:t>
            </a:fld>
            <a:endParaRPr lang="en-US"/>
          </a:p>
        </p:txBody>
      </p:sp>
    </p:spTree>
    <p:extLst>
      <p:ext uri="{BB962C8B-B14F-4D97-AF65-F5344CB8AC3E}">
        <p14:creationId xmlns:p14="http://schemas.microsoft.com/office/powerpoint/2010/main" val="12491165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99118" y="1828800"/>
            <a:ext cx="6173808" cy="2895600"/>
          </a:xfrm>
        </p:spPr>
        <p:txBody>
          <a:bodyPr anchor="ctr" anchorCtr="0">
            <a:normAutofit/>
          </a:bodyPr>
          <a:lstStyle>
            <a:lvl1pPr>
              <a:lnSpc>
                <a:spcPct val="80000"/>
              </a:lnSpc>
              <a:defRPr sz="6600">
                <a:solidFill>
                  <a:schemeClr val="tx1"/>
                </a:solidFill>
              </a:defRPr>
            </a:lvl1pPr>
          </a:lstStyle>
          <a:p>
            <a:r>
              <a:rPr lang="en-US" dirty="0" smtClean="0"/>
              <a:t>Click to edit Master title style</a:t>
            </a:r>
            <a:endParaRPr dirty="0"/>
          </a:p>
        </p:txBody>
      </p:sp>
      <p:sp>
        <p:nvSpPr>
          <p:cNvPr id="3" name="Subtitle 2"/>
          <p:cNvSpPr>
            <a:spLocks noGrp="1"/>
          </p:cNvSpPr>
          <p:nvPr>
            <p:ph type="subTitle" idx="1"/>
          </p:nvPr>
        </p:nvSpPr>
        <p:spPr>
          <a:xfrm>
            <a:off x="799118" y="4800600"/>
            <a:ext cx="6173808"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chorCtr="0"/>
          <a:lstStyle/>
          <a:p>
            <a:r>
              <a:rPr lang="en-US" dirty="0" smtClean="0"/>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pPr>
              <a:defRPr/>
            </a:pPr>
            <a:fld id="{F1FE840B-21F0-4FB4-B46D-3529263B64D2}" type="datetime1">
              <a:rPr lang="en-US" smtClean="0"/>
              <a:pPr>
                <a:defRPr/>
              </a:pPr>
              <a:t>3/1/2017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496A2C8A-10BA-4320-B8EB-CB3E2BC8D2ED}" type="slidenum">
              <a:rPr lang="en-US" smtClean="0"/>
              <a:pPr>
                <a:defRPr/>
              </a:pPr>
              <a:t>‹#›</a:t>
            </a:fld>
            <a:endParaRPr lang="en-US"/>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596" y="381001"/>
            <a:ext cx="1143298" cy="56388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142107" y="381001"/>
            <a:ext cx="5544993"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pPr>
              <a:defRPr/>
            </a:pPr>
            <a:fld id="{E2E14B24-2640-43B3-888B-AE7570E8496F}" type="datetime1">
              <a:rPr lang="en-US" smtClean="0"/>
              <a:pPr>
                <a:defRPr/>
              </a:pPr>
              <a:t>3/1/2017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AE10D78-8DA0-4713-9CD0-95DD274C2FEF}" type="slidenum">
              <a:rPr lang="en-US" smtClean="0"/>
              <a:pPr>
                <a:defRPr/>
              </a:pPr>
              <a:t>‹#›</a:t>
            </a:fld>
            <a:endParaRPr lang="en-US"/>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pPr>
              <a:defRPr/>
            </a:pPr>
            <a:fld id="{3BE743BB-8EE4-415A-BC06-E547EED2E72F}" type="datetime1">
              <a:rPr lang="en-US" smtClean="0"/>
              <a:pPr>
                <a:defRPr/>
              </a:pPr>
              <a:t>3/1/2017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CF981C8-2789-41F9-B594-4F8F3D187A76}" type="slidenum">
              <a:rPr lang="en-US" smtClean="0"/>
              <a:pPr>
                <a:defRPr/>
              </a:pPr>
              <a:t>‹#›</a:t>
            </a:fld>
            <a:endParaRPr lang="en-US"/>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94918" y="2514600"/>
            <a:ext cx="6520997" cy="2819400"/>
          </a:xfrm>
        </p:spPr>
        <p:txBody>
          <a:bodyPr anchor="ctr" anchorCtr="0">
            <a:normAutofit/>
          </a:bodyPr>
          <a:lstStyle>
            <a:lvl1pPr algn="l">
              <a:lnSpc>
                <a:spcPct val="80000"/>
              </a:lnSpc>
              <a:defRPr sz="4800" b="0" cap="none" baseline="0"/>
            </a:lvl1pPr>
          </a:lstStyle>
          <a:p>
            <a:r>
              <a:rPr lang="en-US" smtClean="0"/>
              <a:t>Click to edit Master title style</a:t>
            </a:r>
            <a:endParaRPr/>
          </a:p>
        </p:txBody>
      </p:sp>
      <p:sp>
        <p:nvSpPr>
          <p:cNvPr id="3" name="Text Placeholder 2"/>
          <p:cNvSpPr>
            <a:spLocks noGrp="1"/>
          </p:cNvSpPr>
          <p:nvPr>
            <p:ph type="body" idx="1"/>
          </p:nvPr>
        </p:nvSpPr>
        <p:spPr>
          <a:xfrm>
            <a:off x="799118" y="5410201"/>
            <a:ext cx="6517197"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3437BB14-8859-4F4F-9B40-4E86507C0DC4}" type="datetime1">
              <a:rPr lang="en-US" smtClean="0"/>
              <a:pPr>
                <a:defRPr/>
              </a:pPr>
              <a:t>3/1/2017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1F78987-F3D1-469C-A258-A9566D6F78E5}" type="slidenum">
              <a:rPr lang="en-US" smtClean="0"/>
              <a:pPr>
                <a:defRPr/>
              </a:pPr>
              <a:t>‹#›</a:t>
            </a:fld>
            <a:endParaRPr lang="en-US"/>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128880" y="1905001"/>
            <a:ext cx="3315563"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4673104" y="1905001"/>
            <a:ext cx="3315563"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pPr>
              <a:defRPr/>
            </a:pPr>
            <a:fld id="{5B5AEC19-B23B-44FB-BDF4-B39468642F6C}" type="datetime1">
              <a:rPr lang="en-US" smtClean="0"/>
              <a:pPr>
                <a:defRPr/>
              </a:pPr>
              <a:t>3/1/2017</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B6F74D56-1B72-4757-9D19-A86EF045BA4D}" type="slidenum">
              <a:rPr lang="en-US" smtClean="0"/>
              <a:pPr>
                <a:defRPr/>
              </a:pPr>
              <a:t>‹#›</a:t>
            </a:fld>
            <a:endParaRPr lang="en-US"/>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142106" y="1905000"/>
            <a:ext cx="3313277"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2106" y="2743201"/>
            <a:ext cx="3313277"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4688617" y="1905000"/>
            <a:ext cx="3313277"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88617" y="2743201"/>
            <a:ext cx="3313277"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pPr>
              <a:defRPr/>
            </a:pPr>
            <a:fld id="{4CBCC8F0-65C7-4626-912B-C4B86576ABDB}" type="datetime1">
              <a:rPr lang="en-US" smtClean="0"/>
              <a:pPr>
                <a:defRPr/>
              </a:pPr>
              <a:t>3/1/2017</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6757D024-8C7B-4228-B2FC-A6A4F0A76BA9}" type="slidenum">
              <a:rPr lang="en-US" smtClean="0"/>
              <a:pPr>
                <a:defRPr/>
              </a:pPr>
              <a:t>‹#›</a:t>
            </a:fld>
            <a:endParaRPr lang="en-US"/>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chorCtr="0"/>
          <a:lstStyle/>
          <a:p>
            <a:r>
              <a:rPr lang="en-US" smtClean="0"/>
              <a:t>Click to edit Master title style</a:t>
            </a:r>
            <a:endParaRPr/>
          </a:p>
        </p:txBody>
      </p:sp>
      <p:sp>
        <p:nvSpPr>
          <p:cNvPr id="3" name="Date Placeholder 2"/>
          <p:cNvSpPr>
            <a:spLocks noGrp="1"/>
          </p:cNvSpPr>
          <p:nvPr>
            <p:ph type="dt" sz="half" idx="10"/>
          </p:nvPr>
        </p:nvSpPr>
        <p:spPr/>
        <p:txBody>
          <a:bodyPr/>
          <a:lstStyle/>
          <a:p>
            <a:pPr>
              <a:defRPr/>
            </a:pPr>
            <a:fld id="{DD3AFD2B-3B58-4D94-B3D3-77A9F39976D4}" type="datetime1">
              <a:rPr lang="en-US" smtClean="0"/>
              <a:pPr>
                <a:defRPr/>
              </a:pPr>
              <a:t>3/1/2017</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95A6C6C4-E6FE-4910-B412-2B9EA1A7423B}" type="slidenum">
              <a:rPr lang="en-US" smtClean="0"/>
              <a:pPr>
                <a:defRPr/>
              </a:pPr>
              <a:t>‹#›</a:t>
            </a:fld>
            <a:endParaRPr lang="en-US"/>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F1799FFE-7C62-47C7-831A-339258FBC389}" type="datetime1">
              <a:rPr lang="en-US" smtClean="0"/>
              <a:pPr>
                <a:defRPr/>
              </a:pPr>
              <a:t>3/1/2017</a:t>
            </a:fld>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4C6D07FE-7F5C-4AD2-A762-29A45E8163B5}" type="slidenum">
              <a:rPr lang="en-US" smtClean="0"/>
              <a:pPr>
                <a:defRPr/>
              </a:pPr>
              <a:t>‹#›</a:t>
            </a:fld>
            <a:endParaRPr lang="en-US"/>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91910" y="1905000"/>
            <a:ext cx="2698158" cy="2667000"/>
          </a:xfrm>
        </p:spPr>
        <p:txBody>
          <a:bodyPr anchor="b">
            <a:noAutofit/>
          </a:bodyPr>
          <a:lstStyle>
            <a:lvl1pPr algn="l">
              <a:lnSpc>
                <a:spcPct val="90000"/>
              </a:lnSpc>
              <a:defRPr sz="3600" b="0" baseline="0">
                <a:solidFill>
                  <a:schemeClr val="tx1"/>
                </a:solidFill>
              </a:defRPr>
            </a:lvl1pPr>
          </a:lstStyle>
          <a:p>
            <a:r>
              <a:rPr lang="en-US" smtClean="0"/>
              <a:t>Click to edit Master title style</a:t>
            </a:r>
            <a:endParaRPr/>
          </a:p>
        </p:txBody>
      </p:sp>
      <p:sp>
        <p:nvSpPr>
          <p:cNvPr id="3" name="Content Placeholder 2"/>
          <p:cNvSpPr>
            <a:spLocks noGrp="1"/>
          </p:cNvSpPr>
          <p:nvPr>
            <p:ph idx="1"/>
          </p:nvPr>
        </p:nvSpPr>
        <p:spPr>
          <a:xfrm>
            <a:off x="3714528" y="685800"/>
            <a:ext cx="480185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799118" y="4648200"/>
            <a:ext cx="268674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E76876CA-0E0D-4824-A782-690692A950F3}" type="datetime1">
              <a:rPr lang="en-US" smtClean="0"/>
              <a:pPr>
                <a:defRPr/>
              </a:pPr>
              <a:t>3/1/2017</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1DE7295C-147C-48BF-ABDA-56860BCF4EAC}" type="slidenum">
              <a:rPr lang="en-US" smtClean="0"/>
              <a:pPr>
                <a:defRPr/>
              </a:pPr>
              <a:t>‹#›</a:t>
            </a:fld>
            <a:endParaRPr lang="en-US"/>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714528" y="685800"/>
            <a:ext cx="4801850"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2" name="Title 1"/>
          <p:cNvSpPr>
            <a:spLocks noGrp="1"/>
          </p:cNvSpPr>
          <p:nvPr>
            <p:ph type="title"/>
          </p:nvPr>
        </p:nvSpPr>
        <p:spPr>
          <a:xfrm>
            <a:off x="791910" y="1905000"/>
            <a:ext cx="2698158" cy="2667000"/>
          </a:xfrm>
        </p:spPr>
        <p:txBody>
          <a:bodyPr anchor="b">
            <a:normAutofit/>
          </a:bodyPr>
          <a:lstStyle>
            <a:lvl1pPr algn="l">
              <a:lnSpc>
                <a:spcPct val="90000"/>
              </a:lnSpc>
              <a:defRPr sz="3600" b="0" i="0" baseline="0">
                <a:solidFill>
                  <a:schemeClr val="tx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799118" y="4648200"/>
            <a:ext cx="268674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2D7A52F0-49A1-451A-832E-E8ED91A6CA28}" type="datetime1">
              <a:rPr lang="en-US" smtClean="0"/>
              <a:pPr>
                <a:defRPr/>
              </a:pPr>
              <a:t>3/1/2017</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776E3018-723D-4639-9D78-2BEFA8C61575}" type="slidenum">
              <a:rPr lang="en-US" smtClean="0"/>
              <a:pPr>
                <a:defRPr/>
              </a:pPr>
              <a:t>‹#›</a:t>
            </a:fld>
            <a:endParaRPr lang="en-US"/>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2108" y="381000"/>
            <a:ext cx="6859787" cy="1371600"/>
          </a:xfrm>
          <a:prstGeom prst="rect">
            <a:avLst/>
          </a:prstGeom>
        </p:spPr>
        <p:txBody>
          <a:bodyPr vert="horz" lIns="91440" tIns="45720" rIns="91440" bIns="45720" rtlCol="0" anchor="ctr" anchorCtr="0">
            <a:normAutofit/>
          </a:bodyPr>
          <a:lstStyle/>
          <a:p>
            <a:r>
              <a:rPr lang="en-US" smtClean="0"/>
              <a:t>Click to edit Master title style</a:t>
            </a:r>
            <a:endParaRPr/>
          </a:p>
        </p:txBody>
      </p:sp>
      <p:sp>
        <p:nvSpPr>
          <p:cNvPr id="3" name="Text Placeholder 2"/>
          <p:cNvSpPr>
            <a:spLocks noGrp="1"/>
          </p:cNvSpPr>
          <p:nvPr>
            <p:ph type="body" idx="1"/>
          </p:nvPr>
        </p:nvSpPr>
        <p:spPr>
          <a:xfrm>
            <a:off x="1142107" y="1904999"/>
            <a:ext cx="6852578" cy="411480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171424" y="6400800"/>
            <a:ext cx="1087325" cy="276228"/>
          </a:xfrm>
          <a:prstGeom prst="rect">
            <a:avLst/>
          </a:prstGeom>
        </p:spPr>
        <p:txBody>
          <a:bodyPr vert="horz" lIns="91440" tIns="45720" rIns="91440" bIns="45720" rtlCol="0" anchor="ctr"/>
          <a:lstStyle>
            <a:lvl1pPr algn="r">
              <a:defRPr sz="1000">
                <a:solidFill>
                  <a:schemeClr val="tx1">
                    <a:tint val="75000"/>
                  </a:schemeClr>
                </a:solidFill>
              </a:defRPr>
            </a:lvl1pPr>
          </a:lstStyle>
          <a:p>
            <a:pPr>
              <a:defRPr/>
            </a:pPr>
            <a:fld id="{F1B81E8D-7B6A-4C12-9300-6526EC4E1196}" type="datetime1">
              <a:rPr lang="en-US" smtClean="0"/>
              <a:pPr>
                <a:defRPr/>
              </a:pPr>
              <a:t>3/1/2017</a:t>
            </a:fld>
            <a:endParaRPr lang="en-US"/>
          </a:p>
        </p:txBody>
      </p:sp>
      <p:sp>
        <p:nvSpPr>
          <p:cNvPr id="5" name="Footer Placeholder 4"/>
          <p:cNvSpPr>
            <a:spLocks noGrp="1"/>
          </p:cNvSpPr>
          <p:nvPr>
            <p:ph type="ftr" sz="quarter" idx="3"/>
          </p:nvPr>
        </p:nvSpPr>
        <p:spPr>
          <a:xfrm>
            <a:off x="1142107" y="6400800"/>
            <a:ext cx="4916180" cy="276228"/>
          </a:xfrm>
          <a:prstGeom prst="rect">
            <a:avLst/>
          </a:prstGeom>
        </p:spPr>
        <p:txBody>
          <a:bodyPr vert="horz" lIns="91440" tIns="45720" rIns="91440" bIns="45720" rtlCol="0" anchor="ctr"/>
          <a:lstStyle>
            <a:lvl1pPr algn="l">
              <a:defRPr sz="10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7373078" y="6400800"/>
            <a:ext cx="628815" cy="276228"/>
          </a:xfrm>
          <a:prstGeom prst="rect">
            <a:avLst/>
          </a:prstGeom>
        </p:spPr>
        <p:txBody>
          <a:bodyPr vert="horz" lIns="91440" tIns="45720" rIns="91440" bIns="45720" rtlCol="0" anchor="ctr"/>
          <a:lstStyle>
            <a:lvl1pPr algn="r">
              <a:defRPr sz="1000">
                <a:solidFill>
                  <a:schemeClr val="tx1">
                    <a:tint val="75000"/>
                  </a:schemeClr>
                </a:solidFill>
              </a:defRPr>
            </a:lvl1pPr>
          </a:lstStyle>
          <a:p>
            <a:pPr>
              <a:defRPr/>
            </a:pPr>
            <a:fld id="{AA1E5CF9-5173-40B9-9541-212EE5F1F1D1}" type="slidenum">
              <a:rPr lang="en-US" smtClean="0"/>
              <a:pPr>
                <a:defRPr/>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3600" b="0" i="0" u="none"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b="0" i="0" u="none"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g"/><Relationship Id="rId4" Type="http://schemas.openxmlformats.org/officeDocument/2006/relationships/image" Target="../media/image11.jpg"/></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7" Type="http://schemas.openxmlformats.org/officeDocument/2006/relationships/image" Target="../media/image14.emf"/><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13.jpeg"/><Relationship Id="rId4" Type="http://schemas.openxmlformats.org/officeDocument/2006/relationships/image" Target="../media/image12.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ctrTitle"/>
          </p:nvPr>
        </p:nvSpPr>
        <p:spPr/>
        <p:txBody>
          <a:bodyPr>
            <a:normAutofit/>
          </a:bodyPr>
          <a:lstStyle/>
          <a:p>
            <a:r>
              <a:rPr lang="en-US" sz="6000" dirty="0"/>
              <a:t>Component 3: Exercise Debrief</a:t>
            </a:r>
            <a:endParaRPr lang="en-US" sz="6000" dirty="0" smtClean="0"/>
          </a:p>
        </p:txBody>
      </p:sp>
      <p:sp>
        <p:nvSpPr>
          <p:cNvPr id="3" name="Subtitle 2"/>
          <p:cNvSpPr>
            <a:spLocks noGrp="1"/>
          </p:cNvSpPr>
          <p:nvPr>
            <p:ph type="subTitle" idx="1"/>
          </p:nvPr>
        </p:nvSpPr>
        <p:spPr/>
        <p:txBody>
          <a:bodyPr rtlCol="0">
            <a:normAutofit/>
          </a:bodyPr>
          <a:lstStyle/>
          <a:p>
            <a:pPr eaLnBrk="1" fontAlgn="auto" hangingPunct="1">
              <a:spcAft>
                <a:spcPts val="0"/>
              </a:spcAft>
              <a:buFont typeface="Arial" pitchFamily="34" charset="0"/>
              <a:buNone/>
              <a:defRPr/>
            </a:pPr>
            <a:endParaRPr lang="en-US" dirty="0" smtClean="0"/>
          </a:p>
          <a:p>
            <a:pPr eaLnBrk="1" fontAlgn="auto" hangingPunct="1">
              <a:spcAft>
                <a:spcPts val="0"/>
              </a:spcAft>
              <a:buFont typeface="Arial" pitchFamily="34" charset="0"/>
              <a:buNone/>
              <a:defRPr/>
            </a:pPr>
            <a:endParaRPr lang="en-US" dirty="0" smtClean="0"/>
          </a:p>
          <a:p>
            <a:pPr eaLnBrk="1" fontAlgn="auto" hangingPunct="1">
              <a:spcAft>
                <a:spcPts val="0"/>
              </a:spcAft>
              <a:buFont typeface="Arial" pitchFamily="34" charset="0"/>
              <a:buNone/>
              <a:defRPr/>
            </a:pPr>
            <a:r>
              <a:rPr lang="en-US" smtClean="0"/>
              <a:t>February 22, 2017</a:t>
            </a:r>
            <a:endParaRPr lang="en-US" dirty="0" smtClean="0"/>
          </a:p>
        </p:txBody>
      </p:sp>
      <p:sp>
        <p:nvSpPr>
          <p:cNvPr id="4" name="Slide Number Placeholder 3"/>
          <p:cNvSpPr>
            <a:spLocks noGrp="1"/>
          </p:cNvSpPr>
          <p:nvPr>
            <p:ph type="sldNum" sz="quarter" idx="4294967295"/>
          </p:nvPr>
        </p:nvSpPr>
        <p:spPr>
          <a:xfrm>
            <a:off x="7010400" y="6356350"/>
            <a:ext cx="2133600" cy="365125"/>
          </a:xfrm>
        </p:spPr>
        <p:txBody>
          <a:bodyPr/>
          <a:lstStyle/>
          <a:p>
            <a:pPr>
              <a:defRPr/>
            </a:pPr>
            <a:fld id="{E84C21C0-28A8-41D3-80C7-FB2AE28D0C7B}" type="slidenum">
              <a:rPr lang="en-US" smtClean="0"/>
              <a:pPr>
                <a:defRPr/>
              </a:pPr>
              <a:t>1</a:t>
            </a:fld>
            <a:endParaRPr lang="en-US"/>
          </a:p>
        </p:txBody>
      </p:sp>
    </p:spTree>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pPr lvl="0"/>
            <a:r>
              <a:rPr lang="en-US" dirty="0" smtClean="0"/>
              <a:t>Power</a:t>
            </a:r>
            <a:endParaRPr lang="en-US" dirty="0"/>
          </a:p>
        </p:txBody>
      </p:sp>
      <p:sp>
        <p:nvSpPr>
          <p:cNvPr id="2" name="Content Placeholder 1"/>
          <p:cNvSpPr>
            <a:spLocks noGrp="1"/>
          </p:cNvSpPr>
          <p:nvPr>
            <p:ph idx="1"/>
          </p:nvPr>
        </p:nvSpPr>
        <p:spPr>
          <a:xfrm>
            <a:off x="581527" y="1704474"/>
            <a:ext cx="7162800" cy="1953126"/>
          </a:xfrm>
        </p:spPr>
        <p:txBody>
          <a:bodyPr>
            <a:normAutofit/>
          </a:bodyPr>
          <a:lstStyle/>
          <a:p>
            <a:r>
              <a:rPr lang="en-US" dirty="0" smtClean="0"/>
              <a:t>All ITS sites need power</a:t>
            </a:r>
          </a:p>
          <a:p>
            <a:r>
              <a:rPr lang="en-US" dirty="0" smtClean="0"/>
              <a:t>Most commonly gained from regional power company</a:t>
            </a:r>
          </a:p>
          <a:p>
            <a:r>
              <a:rPr lang="en-US" dirty="0" smtClean="0"/>
              <a:t>Least cost is from existing service location</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10</a:t>
            </a:fld>
            <a:endParaRPr lang="en-US"/>
          </a:p>
        </p:txBody>
      </p:sp>
      <p:pic>
        <p:nvPicPr>
          <p:cNvPr id="5" name="Picture 4"/>
          <p:cNvPicPr>
            <a:picLocks noChangeAspect="1"/>
          </p:cNvPicPr>
          <p:nvPr/>
        </p:nvPicPr>
        <p:blipFill>
          <a:blip r:embed="rId3"/>
          <a:stretch>
            <a:fillRect/>
          </a:stretch>
        </p:blipFill>
        <p:spPr>
          <a:xfrm>
            <a:off x="5585216" y="3810000"/>
            <a:ext cx="3317509" cy="2526632"/>
          </a:xfrm>
          <a:prstGeom prst="rect">
            <a:avLst/>
          </a:prstGeom>
        </p:spPr>
      </p:pic>
      <p:sp>
        <p:nvSpPr>
          <p:cNvPr id="8" name="Content Placeholder 1"/>
          <p:cNvSpPr txBox="1">
            <a:spLocks/>
          </p:cNvSpPr>
          <p:nvPr/>
        </p:nvSpPr>
        <p:spPr>
          <a:xfrm>
            <a:off x="581527" y="3657600"/>
            <a:ext cx="4523873" cy="2133600"/>
          </a:xfrm>
          <a:prstGeom prst="rect">
            <a:avLst/>
          </a:prstGeom>
        </p:spPr>
        <p:txBody>
          <a:bodyPr vert="horz" lIns="91440" tIns="45720" rIns="91440" bIns="45720" rtlCol="0">
            <a:no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28600" indent="-228600">
              <a:spcBef>
                <a:spcPts val="1200"/>
              </a:spcBef>
            </a:pPr>
            <a:r>
              <a:rPr lang="en-US" dirty="0" smtClean="0"/>
              <a:t>State offered power from existing drop</a:t>
            </a:r>
          </a:p>
          <a:p>
            <a:pPr marL="468312" lvl="1" indent="-228600"/>
            <a:r>
              <a:rPr lang="en-US" dirty="0" smtClean="0"/>
              <a:t>Nearby static sign </a:t>
            </a:r>
            <a:endParaRPr lang="en-US" dirty="0"/>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81132" y="685800"/>
            <a:ext cx="881344" cy="2590799"/>
          </a:xfrm>
          <a:prstGeom prst="rect">
            <a:avLst/>
          </a:prstGeom>
        </p:spPr>
      </p:pic>
    </p:spTree>
    <p:extLst>
      <p:ext uri="{BB962C8B-B14F-4D97-AF65-F5344CB8AC3E}">
        <p14:creationId xmlns:p14="http://schemas.microsoft.com/office/powerpoint/2010/main" val="30505750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pPr lvl="0"/>
            <a:r>
              <a:rPr lang="en-US" dirty="0" smtClean="0"/>
              <a:t>Power</a:t>
            </a:r>
            <a:endParaRPr lang="en-US" dirty="0"/>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11</a:t>
            </a:fld>
            <a:endParaRPr lang="en-US"/>
          </a:p>
        </p:txBody>
      </p:sp>
      <p:sp>
        <p:nvSpPr>
          <p:cNvPr id="8" name="Content Placeholder 1"/>
          <p:cNvSpPr txBox="1">
            <a:spLocks/>
          </p:cNvSpPr>
          <p:nvPr/>
        </p:nvSpPr>
        <p:spPr>
          <a:xfrm>
            <a:off x="762000" y="1752600"/>
            <a:ext cx="4975616" cy="381000"/>
          </a:xfrm>
          <a:prstGeom prst="rect">
            <a:avLst/>
          </a:prstGeom>
        </p:spPr>
        <p:txBody>
          <a:bodyPr vert="horz" lIns="91440" tIns="45720" rIns="91440" bIns="45720" rtlCol="0">
            <a:no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28600" indent="-228600">
              <a:spcBef>
                <a:spcPts val="1200"/>
              </a:spcBef>
            </a:pPr>
            <a:r>
              <a:rPr lang="en-US" dirty="0" smtClean="0"/>
              <a:t>Anticipated power budget</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2142160236"/>
              </p:ext>
            </p:extLst>
          </p:nvPr>
        </p:nvGraphicFramePr>
        <p:xfrm>
          <a:off x="990600" y="2362200"/>
          <a:ext cx="7391399" cy="2590801"/>
        </p:xfrm>
        <a:graphic>
          <a:graphicData uri="http://schemas.openxmlformats.org/drawingml/2006/table">
            <a:tbl>
              <a:tblPr firstRow="1" firstCol="1" bandRow="1">
                <a:tableStyleId>{5C22544A-7EE6-4342-B048-85BDC9FD1C3A}</a:tableStyleId>
              </a:tblPr>
              <a:tblGrid>
                <a:gridCol w="2021085">
                  <a:extLst>
                    <a:ext uri="{9D8B030D-6E8A-4147-A177-3AD203B41FA5}">
                      <a16:colId xmlns:a16="http://schemas.microsoft.com/office/drawing/2014/main" val="20000"/>
                    </a:ext>
                  </a:extLst>
                </a:gridCol>
                <a:gridCol w="1216776">
                  <a:extLst>
                    <a:ext uri="{9D8B030D-6E8A-4147-A177-3AD203B41FA5}">
                      <a16:colId xmlns:a16="http://schemas.microsoft.com/office/drawing/2014/main" val="20001"/>
                    </a:ext>
                  </a:extLst>
                </a:gridCol>
                <a:gridCol w="1183778">
                  <a:extLst>
                    <a:ext uri="{9D8B030D-6E8A-4147-A177-3AD203B41FA5}">
                      <a16:colId xmlns:a16="http://schemas.microsoft.com/office/drawing/2014/main" val="20002"/>
                    </a:ext>
                  </a:extLst>
                </a:gridCol>
                <a:gridCol w="989920">
                  <a:extLst>
                    <a:ext uri="{9D8B030D-6E8A-4147-A177-3AD203B41FA5}">
                      <a16:colId xmlns:a16="http://schemas.microsoft.com/office/drawing/2014/main" val="20003"/>
                    </a:ext>
                  </a:extLst>
                </a:gridCol>
                <a:gridCol w="989920">
                  <a:extLst>
                    <a:ext uri="{9D8B030D-6E8A-4147-A177-3AD203B41FA5}">
                      <a16:colId xmlns:a16="http://schemas.microsoft.com/office/drawing/2014/main" val="20004"/>
                    </a:ext>
                  </a:extLst>
                </a:gridCol>
                <a:gridCol w="989920">
                  <a:extLst>
                    <a:ext uri="{9D8B030D-6E8A-4147-A177-3AD203B41FA5}">
                      <a16:colId xmlns:a16="http://schemas.microsoft.com/office/drawing/2014/main" val="20005"/>
                    </a:ext>
                  </a:extLst>
                </a:gridCol>
              </a:tblGrid>
              <a:tr h="565015">
                <a:tc>
                  <a:txBody>
                    <a:bodyPr/>
                    <a:lstStyle/>
                    <a:p>
                      <a:pPr marL="0" marR="0" algn="ctr">
                        <a:lnSpc>
                          <a:spcPct val="115000"/>
                        </a:lnSpc>
                        <a:spcBef>
                          <a:spcPts val="0"/>
                        </a:spcBef>
                        <a:spcAft>
                          <a:spcPts val="0"/>
                        </a:spcAft>
                      </a:pPr>
                      <a:r>
                        <a:rPr lang="en-US" sz="1400" dirty="0">
                          <a:effectLst/>
                        </a:rPr>
                        <a:t>ITS DEVICE TYPE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400">
                          <a:effectLst/>
                        </a:rPr>
                        <a:t>MAX WATTAGE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400" dirty="0">
                          <a:effectLst/>
                        </a:rPr>
                        <a:t>EXPECTED WATTAGE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400" dirty="0">
                          <a:effectLst/>
                        </a:rPr>
                        <a:t>DUTY CYCLE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400">
                          <a:effectLst/>
                        </a:rPr>
                        <a:t>KWH/</a:t>
                      </a:r>
                      <a:br>
                        <a:rPr lang="en-US" sz="1400">
                          <a:effectLst/>
                        </a:rPr>
                      </a:br>
                      <a:r>
                        <a:rPr lang="en-US" sz="1400">
                          <a:effectLst/>
                        </a:rPr>
                        <a:t>YEAR</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400" dirty="0" smtClean="0">
                          <a:effectLst/>
                        </a:rPr>
                        <a:t>COST/</a:t>
                      </a:r>
                    </a:p>
                    <a:p>
                      <a:pPr marL="0" marR="0" algn="ctr">
                        <a:lnSpc>
                          <a:spcPct val="115000"/>
                        </a:lnSpc>
                        <a:spcBef>
                          <a:spcPts val="0"/>
                        </a:spcBef>
                        <a:spcAft>
                          <a:spcPts val="0"/>
                        </a:spcAft>
                      </a:pPr>
                      <a:r>
                        <a:rPr lang="en-US" sz="1400" dirty="0" smtClean="0">
                          <a:effectLst/>
                        </a:rPr>
                        <a:t>YEAR</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0000"/>
                  </a:ext>
                </a:extLst>
              </a:tr>
              <a:tr h="289398">
                <a:tc>
                  <a:txBody>
                    <a:bodyPr/>
                    <a:lstStyle/>
                    <a:p>
                      <a:pPr marL="0" marR="0">
                        <a:lnSpc>
                          <a:spcPct val="115000"/>
                        </a:lnSpc>
                        <a:spcBef>
                          <a:spcPts val="0"/>
                        </a:spcBef>
                        <a:spcAft>
                          <a:spcPts val="0"/>
                        </a:spcAft>
                      </a:pPr>
                      <a:r>
                        <a:rPr lang="en-US" sz="1400" dirty="0">
                          <a:effectLst/>
                        </a:rPr>
                        <a:t>Camera</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75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657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$78.89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1"/>
                  </a:ext>
                </a:extLst>
              </a:tr>
              <a:tr h="289398">
                <a:tc>
                  <a:txBody>
                    <a:bodyPr/>
                    <a:lstStyle/>
                    <a:p>
                      <a:pPr marL="0" marR="0">
                        <a:lnSpc>
                          <a:spcPct val="115000"/>
                        </a:lnSpc>
                        <a:spcBef>
                          <a:spcPts val="0"/>
                        </a:spcBef>
                        <a:spcAft>
                          <a:spcPts val="0"/>
                        </a:spcAft>
                      </a:pPr>
                      <a:r>
                        <a:rPr lang="en-US" sz="1400">
                          <a:effectLst/>
                        </a:rPr>
                        <a:t>Ethernet Switch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50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25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219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$26.30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2"/>
                  </a:ext>
                </a:extLst>
              </a:tr>
              <a:tr h="289398">
                <a:tc>
                  <a:txBody>
                    <a:bodyPr/>
                    <a:lstStyle/>
                    <a:p>
                      <a:pPr marL="0" marR="0">
                        <a:lnSpc>
                          <a:spcPct val="115000"/>
                        </a:lnSpc>
                        <a:spcBef>
                          <a:spcPts val="0"/>
                        </a:spcBef>
                        <a:spcAft>
                          <a:spcPts val="0"/>
                        </a:spcAft>
                      </a:pPr>
                      <a:r>
                        <a:rPr lang="en-US" sz="1400">
                          <a:effectLst/>
                        </a:rPr>
                        <a:t>Light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$0.05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3"/>
                  </a:ext>
                </a:extLst>
              </a:tr>
              <a:tr h="289398">
                <a:tc>
                  <a:txBody>
                    <a:bodyPr/>
                    <a:lstStyle/>
                    <a:p>
                      <a:pPr marL="0" marR="0">
                        <a:lnSpc>
                          <a:spcPct val="115000"/>
                        </a:lnSpc>
                        <a:spcBef>
                          <a:spcPts val="0"/>
                        </a:spcBef>
                        <a:spcAft>
                          <a:spcPts val="0"/>
                        </a:spcAft>
                      </a:pPr>
                      <a:r>
                        <a:rPr lang="en-US" sz="1400">
                          <a:effectLst/>
                        </a:rPr>
                        <a:t>Ventilation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$0.74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4"/>
                  </a:ext>
                </a:extLst>
              </a:tr>
              <a:tr h="289398">
                <a:tc>
                  <a:txBody>
                    <a:bodyPr/>
                    <a:lstStyle/>
                    <a:p>
                      <a:pPr marL="0" marR="0">
                        <a:lnSpc>
                          <a:spcPct val="115000"/>
                        </a:lnSpc>
                        <a:spcBef>
                          <a:spcPts val="0"/>
                        </a:spcBef>
                        <a:spcAft>
                          <a:spcPts val="0"/>
                        </a:spcAft>
                      </a:pPr>
                      <a:r>
                        <a:rPr lang="en-US" sz="1400">
                          <a:effectLst/>
                        </a:rPr>
                        <a:t>Cabinet Monitor</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44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$5.26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5"/>
                  </a:ext>
                </a:extLst>
              </a:tr>
              <a:tr h="289398">
                <a:tc>
                  <a:txBody>
                    <a:bodyPr/>
                    <a:lstStyle/>
                    <a:p>
                      <a:pPr marL="0" marR="0">
                        <a:lnSpc>
                          <a:spcPct val="115000"/>
                        </a:lnSpc>
                        <a:spcBef>
                          <a:spcPts val="0"/>
                        </a:spcBef>
                        <a:spcAft>
                          <a:spcPts val="0"/>
                        </a:spcAft>
                      </a:pPr>
                      <a:r>
                        <a:rPr lang="en-US" sz="1400">
                          <a:effectLst/>
                        </a:rPr>
                        <a:t>Convenience outlet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200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200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$2.10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6"/>
                  </a:ext>
                </a:extLst>
              </a:tr>
              <a:tr h="289398">
                <a:tc>
                  <a:txBody>
                    <a:bodyPr/>
                    <a:lstStyle/>
                    <a:p>
                      <a:pPr marL="0" marR="0">
                        <a:lnSpc>
                          <a:spcPct val="115000"/>
                        </a:lnSpc>
                        <a:spcBef>
                          <a:spcPts val="0"/>
                        </a:spcBef>
                        <a:spcAft>
                          <a:spcPts val="0"/>
                        </a:spcAft>
                      </a:pPr>
                      <a:r>
                        <a:rPr lang="en-US" sz="1400">
                          <a:effectLst/>
                        </a:rPr>
                        <a:t>Total</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380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317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945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$113.34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2348766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pPr lvl="0"/>
            <a:r>
              <a:rPr lang="en-US" dirty="0" smtClean="0"/>
              <a:t>Power</a:t>
            </a:r>
            <a:endParaRPr lang="en-US" dirty="0"/>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12</a:t>
            </a:fld>
            <a:endParaRPr lang="en-US"/>
          </a:p>
        </p:txBody>
      </p:sp>
      <p:sp>
        <p:nvSpPr>
          <p:cNvPr id="8" name="Content Placeholder 1"/>
          <p:cNvSpPr txBox="1">
            <a:spLocks/>
          </p:cNvSpPr>
          <p:nvPr/>
        </p:nvSpPr>
        <p:spPr>
          <a:xfrm>
            <a:off x="762000" y="1752600"/>
            <a:ext cx="6611078" cy="381000"/>
          </a:xfrm>
          <a:prstGeom prst="rect">
            <a:avLst/>
          </a:prstGeom>
        </p:spPr>
        <p:txBody>
          <a:bodyPr vert="horz" lIns="91440" tIns="45720" rIns="91440" bIns="45720" rtlCol="0">
            <a:noAutofit/>
          </a:bodyPr>
          <a:lst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a:lstStyle>
          <a:p>
            <a:pPr marL="228600" indent="-228600">
              <a:spcBef>
                <a:spcPts val="1200"/>
              </a:spcBef>
            </a:pPr>
            <a:r>
              <a:rPr lang="en-US" dirty="0" smtClean="0"/>
              <a:t>Communication design will introduce additional devices</a:t>
            </a:r>
          </a:p>
          <a:p>
            <a:pPr marL="228600" indent="-228600">
              <a:spcBef>
                <a:spcPts val="1200"/>
              </a:spcBef>
            </a:pPr>
            <a:r>
              <a:rPr lang="en-US" dirty="0" smtClean="0"/>
              <a:t>Revised power budget</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475885162"/>
              </p:ext>
            </p:extLst>
          </p:nvPr>
        </p:nvGraphicFramePr>
        <p:xfrm>
          <a:off x="990600" y="3200404"/>
          <a:ext cx="7270189" cy="2819396"/>
        </p:xfrm>
        <a:graphic>
          <a:graphicData uri="http://schemas.openxmlformats.org/drawingml/2006/table">
            <a:tbl>
              <a:tblPr firstRow="1" firstCol="1" bandRow="1">
                <a:tableStyleId>{5C22544A-7EE6-4342-B048-85BDC9FD1C3A}</a:tableStyleId>
              </a:tblPr>
              <a:tblGrid>
                <a:gridCol w="1987943">
                  <a:extLst>
                    <a:ext uri="{9D8B030D-6E8A-4147-A177-3AD203B41FA5}">
                      <a16:colId xmlns:a16="http://schemas.microsoft.com/office/drawing/2014/main" val="20000"/>
                    </a:ext>
                  </a:extLst>
                </a:gridCol>
                <a:gridCol w="1196822">
                  <a:extLst>
                    <a:ext uri="{9D8B030D-6E8A-4147-A177-3AD203B41FA5}">
                      <a16:colId xmlns:a16="http://schemas.microsoft.com/office/drawing/2014/main" val="20001"/>
                    </a:ext>
                  </a:extLst>
                </a:gridCol>
                <a:gridCol w="1164366">
                  <a:extLst>
                    <a:ext uri="{9D8B030D-6E8A-4147-A177-3AD203B41FA5}">
                      <a16:colId xmlns:a16="http://schemas.microsoft.com/office/drawing/2014/main" val="20002"/>
                    </a:ext>
                  </a:extLst>
                </a:gridCol>
                <a:gridCol w="973686">
                  <a:extLst>
                    <a:ext uri="{9D8B030D-6E8A-4147-A177-3AD203B41FA5}">
                      <a16:colId xmlns:a16="http://schemas.microsoft.com/office/drawing/2014/main" val="20003"/>
                    </a:ext>
                  </a:extLst>
                </a:gridCol>
                <a:gridCol w="973686">
                  <a:extLst>
                    <a:ext uri="{9D8B030D-6E8A-4147-A177-3AD203B41FA5}">
                      <a16:colId xmlns:a16="http://schemas.microsoft.com/office/drawing/2014/main" val="20004"/>
                    </a:ext>
                  </a:extLst>
                </a:gridCol>
                <a:gridCol w="973686">
                  <a:extLst>
                    <a:ext uri="{9D8B030D-6E8A-4147-A177-3AD203B41FA5}">
                      <a16:colId xmlns:a16="http://schemas.microsoft.com/office/drawing/2014/main" val="20005"/>
                    </a:ext>
                  </a:extLst>
                </a:gridCol>
              </a:tblGrid>
              <a:tr h="502589">
                <a:tc>
                  <a:txBody>
                    <a:bodyPr/>
                    <a:lstStyle/>
                    <a:p>
                      <a:pPr marL="0" marR="0" algn="ctr">
                        <a:lnSpc>
                          <a:spcPct val="115000"/>
                        </a:lnSpc>
                        <a:spcBef>
                          <a:spcPts val="0"/>
                        </a:spcBef>
                        <a:spcAft>
                          <a:spcPts val="0"/>
                        </a:spcAft>
                      </a:pPr>
                      <a:r>
                        <a:rPr lang="en-US" sz="1400" dirty="0">
                          <a:effectLst/>
                        </a:rPr>
                        <a:t>ITS DEVICE TYPE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400" dirty="0">
                          <a:effectLst/>
                        </a:rPr>
                        <a:t>MAX WATTAGE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400">
                          <a:effectLst/>
                        </a:rPr>
                        <a:t>EXPECTED WATTAGE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400">
                          <a:effectLst/>
                        </a:rPr>
                        <a:t>DUTY CYCLE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400" dirty="0">
                          <a:effectLst/>
                        </a:rPr>
                        <a:t>KWH/</a:t>
                      </a:r>
                      <a:br>
                        <a:rPr lang="en-US" sz="1400" dirty="0">
                          <a:effectLst/>
                        </a:rPr>
                      </a:br>
                      <a:r>
                        <a:rPr lang="en-US" sz="1400" dirty="0">
                          <a:effectLst/>
                        </a:rPr>
                        <a:t>YEAR</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400" dirty="0" smtClean="0">
                          <a:effectLst/>
                        </a:rPr>
                        <a:t>COST/</a:t>
                      </a:r>
                    </a:p>
                    <a:p>
                      <a:pPr marL="0" marR="0" algn="ctr">
                        <a:lnSpc>
                          <a:spcPct val="115000"/>
                        </a:lnSpc>
                        <a:spcBef>
                          <a:spcPts val="0"/>
                        </a:spcBef>
                        <a:spcAft>
                          <a:spcPts val="0"/>
                        </a:spcAft>
                      </a:pPr>
                      <a:r>
                        <a:rPr lang="en-US" sz="1400" dirty="0" smtClean="0">
                          <a:effectLst/>
                        </a:rPr>
                        <a:t>YEAR</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0000"/>
                  </a:ext>
                </a:extLst>
              </a:tr>
              <a:tr h="257423">
                <a:tc>
                  <a:txBody>
                    <a:bodyPr/>
                    <a:lstStyle/>
                    <a:p>
                      <a:pPr marL="0" marR="0">
                        <a:lnSpc>
                          <a:spcPct val="115000"/>
                        </a:lnSpc>
                        <a:spcBef>
                          <a:spcPts val="0"/>
                        </a:spcBef>
                        <a:spcAft>
                          <a:spcPts val="0"/>
                        </a:spcAft>
                      </a:pPr>
                      <a:r>
                        <a:rPr lang="en-US" sz="1400" dirty="0">
                          <a:effectLst/>
                        </a:rPr>
                        <a:t>Camera</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75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100%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657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$78.89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1"/>
                  </a:ext>
                </a:extLst>
              </a:tr>
              <a:tr h="257423">
                <a:tc>
                  <a:txBody>
                    <a:bodyPr/>
                    <a:lstStyle/>
                    <a:p>
                      <a:pPr marL="0" marR="0">
                        <a:lnSpc>
                          <a:spcPct val="115000"/>
                        </a:lnSpc>
                        <a:spcBef>
                          <a:spcPts val="0"/>
                        </a:spcBef>
                        <a:spcAft>
                          <a:spcPts val="0"/>
                        </a:spcAft>
                      </a:pPr>
                      <a:r>
                        <a:rPr lang="en-US" sz="1400">
                          <a:effectLst/>
                        </a:rPr>
                        <a:t>Ethernet Switch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50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25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219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$26.30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2"/>
                  </a:ext>
                </a:extLst>
              </a:tr>
              <a:tr h="257423">
                <a:tc>
                  <a:txBody>
                    <a:bodyPr/>
                    <a:lstStyle/>
                    <a:p>
                      <a:pPr marL="0" marR="0">
                        <a:lnSpc>
                          <a:spcPct val="115000"/>
                        </a:lnSpc>
                        <a:spcBef>
                          <a:spcPts val="0"/>
                        </a:spcBef>
                        <a:spcAft>
                          <a:spcPts val="0"/>
                        </a:spcAft>
                      </a:pPr>
                      <a:r>
                        <a:rPr lang="en-US" sz="1400">
                          <a:effectLst/>
                        </a:rPr>
                        <a:t>4G Router</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44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$5.26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3"/>
                  </a:ext>
                </a:extLst>
              </a:tr>
              <a:tr h="257423">
                <a:tc>
                  <a:txBody>
                    <a:bodyPr/>
                    <a:lstStyle/>
                    <a:p>
                      <a:pPr marL="0" marR="0">
                        <a:lnSpc>
                          <a:spcPct val="115000"/>
                        </a:lnSpc>
                        <a:spcBef>
                          <a:spcPts val="0"/>
                        </a:spcBef>
                        <a:spcAft>
                          <a:spcPts val="0"/>
                        </a:spcAft>
                      </a:pPr>
                      <a:r>
                        <a:rPr lang="en-US" sz="1400">
                          <a:effectLst/>
                        </a:rPr>
                        <a:t>Strip Heater</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150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150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66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$7.89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4"/>
                  </a:ext>
                </a:extLst>
              </a:tr>
              <a:tr h="257423">
                <a:tc>
                  <a:txBody>
                    <a:bodyPr/>
                    <a:lstStyle/>
                    <a:p>
                      <a:pPr marL="0" marR="0">
                        <a:lnSpc>
                          <a:spcPct val="115000"/>
                        </a:lnSpc>
                        <a:spcBef>
                          <a:spcPts val="0"/>
                        </a:spcBef>
                        <a:spcAft>
                          <a:spcPts val="0"/>
                        </a:spcAft>
                      </a:pPr>
                      <a:r>
                        <a:rPr lang="en-US" sz="1400">
                          <a:effectLst/>
                        </a:rPr>
                        <a:t>Light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$0.05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5"/>
                  </a:ext>
                </a:extLst>
              </a:tr>
              <a:tr h="257423">
                <a:tc>
                  <a:txBody>
                    <a:bodyPr/>
                    <a:lstStyle/>
                    <a:p>
                      <a:pPr marL="0" marR="0">
                        <a:lnSpc>
                          <a:spcPct val="115000"/>
                        </a:lnSpc>
                        <a:spcBef>
                          <a:spcPts val="0"/>
                        </a:spcBef>
                        <a:spcAft>
                          <a:spcPts val="0"/>
                        </a:spcAft>
                      </a:pPr>
                      <a:r>
                        <a:rPr lang="en-US" sz="1400">
                          <a:effectLst/>
                        </a:rPr>
                        <a:t>Ventilation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$0.74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6"/>
                  </a:ext>
                </a:extLst>
              </a:tr>
              <a:tr h="257423">
                <a:tc>
                  <a:txBody>
                    <a:bodyPr/>
                    <a:lstStyle/>
                    <a:p>
                      <a:pPr marL="0" marR="0">
                        <a:lnSpc>
                          <a:spcPct val="115000"/>
                        </a:lnSpc>
                        <a:spcBef>
                          <a:spcPts val="0"/>
                        </a:spcBef>
                        <a:spcAft>
                          <a:spcPts val="0"/>
                        </a:spcAft>
                      </a:pPr>
                      <a:r>
                        <a:rPr lang="en-US" sz="1400">
                          <a:effectLst/>
                        </a:rPr>
                        <a:t>Cabinet Monitor</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44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$5.26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7"/>
                  </a:ext>
                </a:extLst>
              </a:tr>
              <a:tr h="257423">
                <a:tc>
                  <a:txBody>
                    <a:bodyPr/>
                    <a:lstStyle/>
                    <a:p>
                      <a:pPr marL="0" marR="0">
                        <a:lnSpc>
                          <a:spcPct val="115000"/>
                        </a:lnSpc>
                        <a:spcBef>
                          <a:spcPts val="0"/>
                        </a:spcBef>
                        <a:spcAft>
                          <a:spcPts val="0"/>
                        </a:spcAft>
                      </a:pPr>
                      <a:r>
                        <a:rPr lang="en-US" sz="1400" dirty="0">
                          <a:effectLst/>
                        </a:rPr>
                        <a:t>Convenience outlet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200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200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$2.10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8"/>
                  </a:ext>
                </a:extLst>
              </a:tr>
              <a:tr h="257423">
                <a:tc>
                  <a:txBody>
                    <a:bodyPr/>
                    <a:lstStyle/>
                    <a:p>
                      <a:pPr marL="0" marR="0">
                        <a:lnSpc>
                          <a:spcPct val="115000"/>
                        </a:lnSpc>
                        <a:spcBef>
                          <a:spcPts val="0"/>
                        </a:spcBef>
                        <a:spcAft>
                          <a:spcPts val="0"/>
                        </a:spcAft>
                      </a:pPr>
                      <a:r>
                        <a:rPr lang="en-US" sz="1400">
                          <a:effectLst/>
                        </a:rPr>
                        <a:t>Total</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540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a:effectLst/>
                        </a:rPr>
                        <a:t>472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1054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15000"/>
                        </a:lnSpc>
                        <a:spcBef>
                          <a:spcPts val="0"/>
                        </a:spcBef>
                        <a:spcAft>
                          <a:spcPts val="0"/>
                        </a:spcAft>
                      </a:pPr>
                      <a:r>
                        <a:rPr lang="en-US" sz="1400" dirty="0">
                          <a:effectLst/>
                        </a:rPr>
                        <a:t>$126.49</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22285406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pPr lvl="0"/>
            <a:r>
              <a:rPr lang="en-US" dirty="0" smtClean="0"/>
              <a:t>Power</a:t>
            </a:r>
            <a:endParaRPr lang="en-US" dirty="0"/>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13</a:t>
            </a:fld>
            <a:endParaRPr lang="en-US"/>
          </a:p>
        </p:txBody>
      </p:sp>
      <p:sp>
        <p:nvSpPr>
          <p:cNvPr id="11" name="Content Placeholder 2"/>
          <p:cNvSpPr>
            <a:spLocks noGrp="1"/>
          </p:cNvSpPr>
          <p:nvPr>
            <p:ph idx="1"/>
          </p:nvPr>
        </p:nvSpPr>
        <p:spPr>
          <a:xfrm>
            <a:off x="1142106" y="1447800"/>
            <a:ext cx="7392293" cy="4762499"/>
          </a:xfrm>
        </p:spPr>
        <p:txBody>
          <a:bodyPr>
            <a:noAutofit/>
          </a:bodyPr>
          <a:lstStyle/>
          <a:p>
            <a:pPr lvl="0"/>
            <a:r>
              <a:rPr lang="en-US" dirty="0"/>
              <a:t>Which components of the site should be powered by the Battery Backup System (BBS), if one was required? </a:t>
            </a:r>
          </a:p>
          <a:p>
            <a:pPr lvl="1"/>
            <a:r>
              <a:rPr lang="en-US" dirty="0" smtClean="0"/>
              <a:t>BBS will support emergency operation on the short term</a:t>
            </a:r>
          </a:p>
          <a:p>
            <a:pPr lvl="1"/>
            <a:r>
              <a:rPr lang="en-US" dirty="0" smtClean="0"/>
              <a:t>Camera surveillance can be very valuable</a:t>
            </a:r>
          </a:p>
          <a:p>
            <a:pPr lvl="1"/>
            <a:r>
              <a:rPr lang="en-US" dirty="0" smtClean="0"/>
              <a:t>For short term, need camera, Ethernet switch, and 4G router</a:t>
            </a:r>
          </a:p>
          <a:p>
            <a:pPr lvl="0"/>
            <a:r>
              <a:rPr lang="en-US" dirty="0"/>
              <a:t>How would components of the site need to be revised if power came from a solar source? </a:t>
            </a:r>
            <a:endParaRPr lang="en-US" dirty="0" smtClean="0"/>
          </a:p>
          <a:p>
            <a:pPr lvl="1"/>
            <a:r>
              <a:rPr lang="en-US" dirty="0" smtClean="0"/>
              <a:t>Mounting of solar panels</a:t>
            </a:r>
          </a:p>
          <a:p>
            <a:pPr lvl="2"/>
            <a:r>
              <a:rPr lang="en-US" dirty="0" smtClean="0"/>
              <a:t>Many factors in determining height, location, and orientation</a:t>
            </a:r>
          </a:p>
          <a:p>
            <a:pPr lvl="1"/>
            <a:r>
              <a:rPr lang="en-US" dirty="0" smtClean="0"/>
              <a:t>Sufficient power storage</a:t>
            </a:r>
          </a:p>
          <a:p>
            <a:pPr lvl="2"/>
            <a:r>
              <a:rPr lang="en-US" dirty="0" smtClean="0"/>
              <a:t>May need separate cabinet</a:t>
            </a:r>
            <a:endParaRPr lang="en-US" dirty="0"/>
          </a:p>
          <a:p>
            <a:endParaRPr lang="en-US" dirty="0" smtClean="0"/>
          </a:p>
        </p:txBody>
      </p:sp>
    </p:spTree>
    <p:extLst>
      <p:ext uri="{BB962C8B-B14F-4D97-AF65-F5344CB8AC3E}">
        <p14:creationId xmlns:p14="http://schemas.microsoft.com/office/powerpoint/2010/main" val="40455098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pPr lvl="0"/>
            <a:r>
              <a:rPr lang="en-US" dirty="0" smtClean="0"/>
              <a:t>Communication</a:t>
            </a:r>
            <a:endParaRPr lang="en-US" dirty="0"/>
          </a:p>
        </p:txBody>
      </p:sp>
      <p:sp>
        <p:nvSpPr>
          <p:cNvPr id="2" name="Content Placeholder 1"/>
          <p:cNvSpPr>
            <a:spLocks noGrp="1"/>
          </p:cNvSpPr>
          <p:nvPr>
            <p:ph idx="1"/>
          </p:nvPr>
        </p:nvSpPr>
        <p:spPr>
          <a:xfrm>
            <a:off x="1142107" y="1600200"/>
            <a:ext cx="7087493" cy="3810000"/>
          </a:xfrm>
        </p:spPr>
        <p:txBody>
          <a:bodyPr>
            <a:noAutofit/>
          </a:bodyPr>
          <a:lstStyle/>
          <a:p>
            <a:r>
              <a:rPr lang="en-US" sz="2000" dirty="0" smtClean="0"/>
              <a:t>Specific plans required to access all locations with communication need</a:t>
            </a:r>
          </a:p>
          <a:p>
            <a:r>
              <a:rPr lang="en-US" sz="2000" dirty="0" smtClean="0"/>
              <a:t>Extensive range of options available</a:t>
            </a:r>
          </a:p>
          <a:p>
            <a:r>
              <a:rPr lang="en-US" sz="2000" dirty="0" smtClean="0"/>
              <a:t>Distance from existing infrastructure drives costs for wireline</a:t>
            </a:r>
          </a:p>
          <a:p>
            <a:pPr lvl="1"/>
            <a:r>
              <a:rPr lang="en-US" sz="1600" dirty="0" smtClean="0"/>
              <a:t>“Last mile” may be different than trunk</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14</a:t>
            </a:fld>
            <a:endParaRPr lang="en-US"/>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18536" y="371473"/>
            <a:ext cx="896007" cy="2645783"/>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4938" y="4383114"/>
            <a:ext cx="1739771" cy="1704975"/>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01970" y="4310869"/>
            <a:ext cx="1438275" cy="1438275"/>
          </a:xfrm>
          <a:prstGeom prst="rect">
            <a:avLst/>
          </a:prstGeom>
        </p:spPr>
      </p:pic>
      <p:pic>
        <p:nvPicPr>
          <p:cNvPr id="12" name="Picture 11"/>
          <p:cNvPicPr>
            <a:picLocks noChangeAspect="1"/>
          </p:cNvPicPr>
          <p:nvPr/>
        </p:nvPicPr>
        <p:blipFill rotWithShape="1">
          <a:blip r:embed="rId6" cstate="print">
            <a:extLst>
              <a:ext uri="{28A0092B-C50C-407E-A947-70E740481C1C}">
                <a14:useLocalDpi xmlns:a14="http://schemas.microsoft.com/office/drawing/2010/main" val="0"/>
              </a:ext>
            </a:extLst>
          </a:blip>
          <a:srcRect b="20925"/>
          <a:stretch/>
        </p:blipFill>
        <p:spPr>
          <a:xfrm>
            <a:off x="3869030" y="4655110"/>
            <a:ext cx="2342422" cy="1367839"/>
          </a:xfrm>
          <a:prstGeom prst="rect">
            <a:avLst/>
          </a:prstGeom>
        </p:spPr>
      </p:pic>
    </p:spTree>
    <p:extLst>
      <p:ext uri="{BB962C8B-B14F-4D97-AF65-F5344CB8AC3E}">
        <p14:creationId xmlns:p14="http://schemas.microsoft.com/office/powerpoint/2010/main" val="917610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pPr lvl="0"/>
            <a:r>
              <a:rPr lang="en-US" dirty="0" smtClean="0"/>
              <a:t>Communication</a:t>
            </a:r>
            <a:endParaRPr lang="en-US" dirty="0"/>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15</a:t>
            </a:fld>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108" y="4899079"/>
            <a:ext cx="1739771" cy="1704975"/>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4136" y="4800600"/>
            <a:ext cx="1438275" cy="1438275"/>
          </a:xfrm>
          <a:prstGeom prst="rect">
            <a:avLst/>
          </a:prstGeom>
        </p:spPr>
      </p:pic>
      <p:pic>
        <p:nvPicPr>
          <p:cNvPr id="7" name="Picture 6"/>
          <p:cNvPicPr>
            <a:picLocks noChangeAspect="1"/>
          </p:cNvPicPr>
          <p:nvPr/>
        </p:nvPicPr>
        <p:blipFill rotWithShape="1">
          <a:blip r:embed="rId5" cstate="print">
            <a:extLst>
              <a:ext uri="{28A0092B-C50C-407E-A947-70E740481C1C}">
                <a14:useLocalDpi xmlns:a14="http://schemas.microsoft.com/office/drawing/2010/main" val="0"/>
              </a:ext>
            </a:extLst>
          </a:blip>
          <a:srcRect b="20925"/>
          <a:stretch/>
        </p:blipFill>
        <p:spPr>
          <a:xfrm>
            <a:off x="3886200" y="5171075"/>
            <a:ext cx="2342422" cy="1367839"/>
          </a:xfrm>
          <a:prstGeom prst="rect">
            <a:avLst/>
          </a:prstGeom>
        </p:spPr>
      </p:pic>
      <p:pic>
        <p:nvPicPr>
          <p:cNvPr id="10" name="Picture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818536" y="371473"/>
            <a:ext cx="896007" cy="2645783"/>
          </a:xfrm>
          <a:prstGeom prst="rect">
            <a:avLst/>
          </a:prstGeom>
        </p:spPr>
      </p:pic>
      <p:pic>
        <p:nvPicPr>
          <p:cNvPr id="11" name="Picture 10"/>
          <p:cNvPicPr>
            <a:picLocks noChangeAspect="1"/>
          </p:cNvPicPr>
          <p:nvPr/>
        </p:nvPicPr>
        <p:blipFill>
          <a:blip r:embed="rId7"/>
          <a:stretch>
            <a:fillRect/>
          </a:stretch>
        </p:blipFill>
        <p:spPr>
          <a:xfrm>
            <a:off x="558695" y="2489944"/>
            <a:ext cx="6814383" cy="15521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7558743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pPr lvl="0"/>
            <a:r>
              <a:rPr lang="en-US" dirty="0" smtClean="0"/>
              <a:t>Communication</a:t>
            </a:r>
            <a:endParaRPr lang="en-US" dirty="0"/>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16</a:t>
            </a:fld>
            <a:endParaRPr lang="en-US"/>
          </a:p>
        </p:txBody>
      </p:sp>
      <p:sp>
        <p:nvSpPr>
          <p:cNvPr id="11" name="Content Placeholder 2"/>
          <p:cNvSpPr>
            <a:spLocks noGrp="1"/>
          </p:cNvSpPr>
          <p:nvPr>
            <p:ph idx="1"/>
          </p:nvPr>
        </p:nvSpPr>
        <p:spPr>
          <a:xfrm>
            <a:off x="1119156" y="1790241"/>
            <a:ext cx="7392293" cy="4190999"/>
          </a:xfrm>
        </p:spPr>
        <p:txBody>
          <a:bodyPr>
            <a:normAutofit/>
          </a:bodyPr>
          <a:lstStyle/>
          <a:p>
            <a:pPr lvl="0"/>
            <a:r>
              <a:rPr lang="en-US" sz="2000" dirty="0"/>
              <a:t>How would your evaluation of the communication alternatives and siting alternatives change if the city installed fiber optic cable under the freeway concurrently with this project that passed 100 feet to the North of the arterial?</a:t>
            </a:r>
          </a:p>
          <a:p>
            <a:pPr lvl="1"/>
            <a:r>
              <a:rPr lang="en-US" sz="1600" dirty="0"/>
              <a:t>The same factors should be considered in light of the new </a:t>
            </a:r>
            <a:r>
              <a:rPr lang="en-US" sz="1600" dirty="0" smtClean="0"/>
              <a:t>development</a:t>
            </a:r>
            <a:endParaRPr lang="en-US" sz="1600" dirty="0"/>
          </a:p>
          <a:p>
            <a:pPr lvl="1"/>
            <a:r>
              <a:rPr lang="en-US" sz="1600" dirty="0" smtClean="0"/>
              <a:t>Use unlicensed </a:t>
            </a:r>
            <a:r>
              <a:rPr lang="en-US" sz="1600" dirty="0"/>
              <a:t>wireless Ethernet </a:t>
            </a:r>
            <a:r>
              <a:rPr lang="en-US" sz="1600" dirty="0" smtClean="0"/>
              <a:t>bridge from planned camera site to fiber access at signal cabinet.</a:t>
            </a:r>
          </a:p>
          <a:p>
            <a:pPr lvl="0"/>
            <a:r>
              <a:rPr lang="en-US" sz="2000" dirty="0"/>
              <a:t>If off-grid power requirements limit site duty cycle, how would communication requirements be altered?</a:t>
            </a:r>
          </a:p>
          <a:p>
            <a:pPr lvl="1"/>
            <a:r>
              <a:rPr lang="en-US" sz="1600" dirty="0" smtClean="0"/>
              <a:t>Communication always available</a:t>
            </a:r>
          </a:p>
          <a:p>
            <a:pPr lvl="1"/>
            <a:r>
              <a:rPr lang="en-US" sz="1600" dirty="0" smtClean="0"/>
              <a:t>Other devices including camera used on reduced schedule</a:t>
            </a:r>
            <a:endParaRPr lang="en-US" sz="1600" dirty="0"/>
          </a:p>
          <a:p>
            <a:endParaRPr lang="en-US" dirty="0" smtClean="0"/>
          </a:p>
        </p:txBody>
      </p:sp>
    </p:spTree>
    <p:extLst>
      <p:ext uri="{BB962C8B-B14F-4D97-AF65-F5344CB8AC3E}">
        <p14:creationId xmlns:p14="http://schemas.microsoft.com/office/powerpoint/2010/main" val="21984880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r>
              <a:rPr lang="en-US" dirty="0" smtClean="0"/>
              <a:t>Mounting Structures</a:t>
            </a:r>
          </a:p>
        </p:txBody>
      </p:sp>
      <p:sp>
        <p:nvSpPr>
          <p:cNvPr id="2" name="Content Placeholder 1"/>
          <p:cNvSpPr>
            <a:spLocks noGrp="1"/>
          </p:cNvSpPr>
          <p:nvPr>
            <p:ph idx="1"/>
          </p:nvPr>
        </p:nvSpPr>
        <p:spPr/>
        <p:txBody>
          <a:bodyPr/>
          <a:lstStyle/>
          <a:p>
            <a:pPr lvl="1"/>
            <a:r>
              <a:rPr lang="en-US" dirty="0"/>
              <a:t>Existing structure</a:t>
            </a:r>
          </a:p>
          <a:p>
            <a:pPr lvl="2"/>
            <a:r>
              <a:rPr lang="en-US" dirty="0"/>
              <a:t>Major advantage is cost</a:t>
            </a:r>
          </a:p>
          <a:p>
            <a:pPr lvl="1"/>
            <a:r>
              <a:rPr lang="en-US" dirty="0"/>
              <a:t>New structure</a:t>
            </a:r>
          </a:p>
          <a:p>
            <a:pPr lvl="2"/>
            <a:r>
              <a:rPr lang="en-US" dirty="0"/>
              <a:t>Location</a:t>
            </a:r>
          </a:p>
          <a:p>
            <a:pPr lvl="3"/>
            <a:r>
              <a:rPr lang="en-US" dirty="0"/>
              <a:t>Soil condition</a:t>
            </a:r>
          </a:p>
          <a:p>
            <a:pPr lvl="3"/>
            <a:r>
              <a:rPr lang="en-US" dirty="0"/>
              <a:t>Protection from traffic</a:t>
            </a:r>
          </a:p>
          <a:p>
            <a:pPr lvl="2"/>
            <a:r>
              <a:rPr lang="en-US" dirty="0"/>
              <a:t>Height</a:t>
            </a:r>
          </a:p>
          <a:p>
            <a:pPr lvl="2"/>
            <a:r>
              <a:rPr lang="en-US" dirty="0"/>
              <a:t>Strength</a:t>
            </a:r>
          </a:p>
          <a:p>
            <a:pPr lvl="3"/>
            <a:r>
              <a:rPr lang="en-US" dirty="0"/>
              <a:t>Load of device</a:t>
            </a:r>
          </a:p>
          <a:p>
            <a:pPr lvl="3"/>
            <a:r>
              <a:rPr lang="en-US" dirty="0"/>
              <a:t>Load of cabinet</a:t>
            </a:r>
          </a:p>
          <a:p>
            <a:pPr lvl="2"/>
            <a:r>
              <a:rPr lang="en-US" dirty="0"/>
              <a:t>Cabinet </a:t>
            </a:r>
            <a:r>
              <a:rPr lang="en-US" dirty="0" smtClean="0"/>
              <a:t>mounting</a:t>
            </a:r>
            <a:endParaRPr lang="en-US" dirty="0"/>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17</a:t>
            </a:fld>
            <a:endParaRPr lang="en-US"/>
          </a:p>
        </p:txBody>
      </p:sp>
      <p:pic>
        <p:nvPicPr>
          <p:cNvPr id="3" name="Picture 2"/>
          <p:cNvPicPr>
            <a:picLocks noChangeAspect="1"/>
          </p:cNvPicPr>
          <p:nvPr/>
        </p:nvPicPr>
        <p:blipFill>
          <a:blip r:embed="rId3"/>
          <a:stretch>
            <a:fillRect/>
          </a:stretch>
        </p:blipFill>
        <p:spPr>
          <a:xfrm>
            <a:off x="4283786" y="1905000"/>
            <a:ext cx="3260014" cy="4354084"/>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96200" y="443455"/>
            <a:ext cx="886696" cy="2618290"/>
          </a:xfrm>
          <a:prstGeom prst="rect">
            <a:avLst/>
          </a:prstGeom>
        </p:spPr>
      </p:pic>
    </p:spTree>
    <p:extLst>
      <p:ext uri="{BB962C8B-B14F-4D97-AF65-F5344CB8AC3E}">
        <p14:creationId xmlns:p14="http://schemas.microsoft.com/office/powerpoint/2010/main" val="17858179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r>
              <a:rPr lang="en-US" dirty="0" smtClean="0"/>
              <a:t>Mounting Structures</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18</a:t>
            </a:fld>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11650" y="443455"/>
            <a:ext cx="886696" cy="2618290"/>
          </a:xfrm>
          <a:prstGeom prst="rect">
            <a:avLst/>
          </a:prstGeom>
        </p:spPr>
      </p:pic>
      <p:pic>
        <p:nvPicPr>
          <p:cNvPr id="1229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3200" y="1371600"/>
            <a:ext cx="2957445" cy="5178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428126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r>
              <a:rPr lang="en-US" dirty="0" smtClean="0"/>
              <a:t>Mounting Structures</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19</a:t>
            </a:fld>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11650" y="443455"/>
            <a:ext cx="886696" cy="2618290"/>
          </a:xfrm>
          <a:prstGeom prst="rect">
            <a:avLst/>
          </a:prstGeom>
        </p:spPr>
      </p:pic>
      <p:pic>
        <p:nvPicPr>
          <p:cNvPr id="1331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1602281" y="791449"/>
            <a:ext cx="4972051" cy="6288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668265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Case Study Format and Purpose</a:t>
            </a:r>
            <a:endParaRPr lang="en-US" dirty="0"/>
          </a:p>
        </p:txBody>
      </p:sp>
      <p:sp>
        <p:nvSpPr>
          <p:cNvPr id="3" name="Content Placeholder 2"/>
          <p:cNvSpPr>
            <a:spLocks noGrp="1"/>
          </p:cNvSpPr>
          <p:nvPr>
            <p:ph idx="1"/>
          </p:nvPr>
        </p:nvSpPr>
        <p:spPr/>
        <p:txBody>
          <a:bodyPr>
            <a:normAutofit/>
          </a:bodyPr>
          <a:lstStyle/>
          <a:p>
            <a:r>
              <a:rPr lang="en-US" dirty="0" smtClean="0"/>
              <a:t>Provide overview of civil design issues related to Intelligent Transportation Systems (ITS)</a:t>
            </a:r>
          </a:p>
          <a:p>
            <a:r>
              <a:rPr lang="en-US" dirty="0" smtClean="0"/>
              <a:t>Explore approaches to integrating ITS components into field settings</a:t>
            </a:r>
          </a:p>
          <a:p>
            <a:r>
              <a:rPr lang="en-US" dirty="0" smtClean="0"/>
              <a:t>Application: Design camera installation to support deployment </a:t>
            </a:r>
            <a:r>
              <a:rPr lang="en-US" dirty="0"/>
              <a:t>of ITS for a major university trip generator – football </a:t>
            </a:r>
            <a:r>
              <a:rPr lang="en-US" dirty="0" smtClean="0"/>
              <a:t>game</a:t>
            </a:r>
            <a:endParaRPr lang="en-US" dirty="0"/>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2</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pPr lvl="0"/>
            <a:r>
              <a:rPr lang="en-US" dirty="0"/>
              <a:t>Mounting Structures</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20</a:t>
            </a:fld>
            <a:endParaRPr lang="en-US"/>
          </a:p>
        </p:txBody>
      </p:sp>
      <p:sp>
        <p:nvSpPr>
          <p:cNvPr id="11" name="Content Placeholder 2"/>
          <p:cNvSpPr>
            <a:spLocks noGrp="1"/>
          </p:cNvSpPr>
          <p:nvPr>
            <p:ph idx="1"/>
          </p:nvPr>
        </p:nvSpPr>
        <p:spPr>
          <a:xfrm>
            <a:off x="1119156" y="1790241"/>
            <a:ext cx="7392293" cy="4190999"/>
          </a:xfrm>
        </p:spPr>
        <p:txBody>
          <a:bodyPr>
            <a:normAutofit/>
          </a:bodyPr>
          <a:lstStyle/>
          <a:p>
            <a:pPr lvl="0"/>
            <a:r>
              <a:rPr lang="en-US" sz="2000" dirty="0"/>
              <a:t>How would the design change if a BBS that weighed 40 lbs. was included in the cabinet?</a:t>
            </a:r>
          </a:p>
          <a:p>
            <a:pPr lvl="1"/>
            <a:r>
              <a:rPr lang="en-US" sz="1600" dirty="0" smtClean="0"/>
              <a:t>Minimal change to foundation size for added weight and wind load</a:t>
            </a:r>
          </a:p>
          <a:p>
            <a:pPr lvl="0"/>
            <a:r>
              <a:rPr lang="en-US" sz="2000" dirty="0"/>
              <a:t>How would the design change if a solar power source was used for power that included 400 lbs. for solar power electronics and battery capacity?  How would 27 square feet of solar panels be mounted?</a:t>
            </a:r>
          </a:p>
          <a:p>
            <a:pPr lvl="1"/>
            <a:r>
              <a:rPr lang="en-US" sz="1600" dirty="0" smtClean="0"/>
              <a:t>Location requirements considered including</a:t>
            </a:r>
          </a:p>
          <a:p>
            <a:pPr lvl="2"/>
            <a:r>
              <a:rPr lang="en-US" sz="1400" dirty="0" smtClean="0"/>
              <a:t>Height for orientation and vandalism resistance</a:t>
            </a:r>
          </a:p>
          <a:p>
            <a:pPr lvl="3"/>
            <a:r>
              <a:rPr lang="en-US" sz="1200" dirty="0" smtClean="0"/>
              <a:t>Added weight</a:t>
            </a:r>
          </a:p>
          <a:p>
            <a:pPr lvl="3"/>
            <a:r>
              <a:rPr lang="en-US" sz="1200" dirty="0" smtClean="0"/>
              <a:t>Wind loading</a:t>
            </a:r>
          </a:p>
          <a:p>
            <a:pPr lvl="2"/>
            <a:r>
              <a:rPr lang="en-US" sz="1400" dirty="0" smtClean="0"/>
              <a:t>Possible </a:t>
            </a:r>
            <a:r>
              <a:rPr lang="en-US" sz="1400" dirty="0"/>
              <a:t>separate </a:t>
            </a:r>
            <a:r>
              <a:rPr lang="en-US" sz="1400" dirty="0" smtClean="0"/>
              <a:t>structure</a:t>
            </a:r>
            <a:endParaRPr lang="en-US" sz="1400" dirty="0"/>
          </a:p>
          <a:p>
            <a:endParaRPr lang="en-US" sz="1600" dirty="0"/>
          </a:p>
        </p:txBody>
      </p:sp>
    </p:spTree>
    <p:extLst>
      <p:ext uri="{BB962C8B-B14F-4D97-AF65-F5344CB8AC3E}">
        <p14:creationId xmlns:p14="http://schemas.microsoft.com/office/powerpoint/2010/main" val="9583839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r>
              <a:rPr lang="en-US" dirty="0" smtClean="0"/>
              <a:t>ITS Device Integration and Testing</a:t>
            </a:r>
          </a:p>
        </p:txBody>
      </p:sp>
      <p:sp>
        <p:nvSpPr>
          <p:cNvPr id="2" name="Content Placeholder 1"/>
          <p:cNvSpPr>
            <a:spLocks noGrp="1"/>
          </p:cNvSpPr>
          <p:nvPr>
            <p:ph idx="1"/>
          </p:nvPr>
        </p:nvSpPr>
        <p:spPr/>
        <p:txBody>
          <a:bodyPr>
            <a:normAutofit lnSpcReduction="10000"/>
          </a:bodyPr>
          <a:lstStyle/>
          <a:p>
            <a:pPr lvl="0"/>
            <a:r>
              <a:rPr lang="en-US" dirty="0" smtClean="0"/>
              <a:t>Devices must operate  to meet requirements</a:t>
            </a:r>
          </a:p>
          <a:p>
            <a:pPr lvl="0"/>
            <a:r>
              <a:rPr lang="en-US" dirty="0" smtClean="0"/>
              <a:t>What </a:t>
            </a:r>
            <a:r>
              <a:rPr lang="en-US" dirty="0"/>
              <a:t>characteristics are required to integrate with system?</a:t>
            </a:r>
          </a:p>
          <a:p>
            <a:pPr lvl="1"/>
            <a:r>
              <a:rPr lang="en-US" dirty="0"/>
              <a:t>System compatibility</a:t>
            </a:r>
          </a:p>
          <a:p>
            <a:pPr lvl="1"/>
            <a:r>
              <a:rPr lang="en-US" dirty="0" smtClean="0"/>
              <a:t>Standards</a:t>
            </a:r>
          </a:p>
          <a:p>
            <a:r>
              <a:rPr lang="en-US" dirty="0" smtClean="0"/>
              <a:t>Test plans need to be linked back to requirements</a:t>
            </a:r>
          </a:p>
          <a:p>
            <a:pPr lvl="1"/>
            <a:r>
              <a:rPr lang="en-US" dirty="0" smtClean="0"/>
              <a:t>Testing should be incremental and progressive</a:t>
            </a:r>
          </a:p>
          <a:p>
            <a:pPr lvl="1"/>
            <a:r>
              <a:rPr lang="en-US" dirty="0"/>
              <a:t>Frequently test plans for each device and an integrated system test plan need to be developed to test all </a:t>
            </a:r>
            <a:r>
              <a:rPr lang="en-US" dirty="0" smtClean="0"/>
              <a:t>requirements</a:t>
            </a:r>
            <a:endParaRPr lang="en-US" dirty="0"/>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21</a:t>
            </a:fld>
            <a:endParaRPr lang="en-US"/>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8600" y="518441"/>
            <a:ext cx="899954" cy="2657439"/>
          </a:xfrm>
          <a:prstGeom prst="rect">
            <a:avLst/>
          </a:prstGeom>
        </p:spPr>
      </p:pic>
    </p:spTree>
    <p:extLst>
      <p:ext uri="{BB962C8B-B14F-4D97-AF65-F5344CB8AC3E}">
        <p14:creationId xmlns:p14="http://schemas.microsoft.com/office/powerpoint/2010/main" val="7968966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pPr lvl="0"/>
            <a:r>
              <a:rPr lang="en-US" dirty="0"/>
              <a:t>ITS Device Integration and Testing</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22</a:t>
            </a:fld>
            <a:endParaRPr lang="en-US"/>
          </a:p>
        </p:txBody>
      </p:sp>
      <p:sp>
        <p:nvSpPr>
          <p:cNvPr id="11" name="Content Placeholder 2"/>
          <p:cNvSpPr>
            <a:spLocks noGrp="1"/>
          </p:cNvSpPr>
          <p:nvPr>
            <p:ph idx="1"/>
          </p:nvPr>
        </p:nvSpPr>
        <p:spPr>
          <a:xfrm>
            <a:off x="1119156" y="1790241"/>
            <a:ext cx="7392293" cy="4190999"/>
          </a:xfrm>
        </p:spPr>
        <p:txBody>
          <a:bodyPr>
            <a:normAutofit/>
          </a:bodyPr>
          <a:lstStyle/>
          <a:p>
            <a:pPr lvl="0"/>
            <a:r>
              <a:rPr lang="en-US" sz="2000" dirty="0"/>
              <a:t>Is there particular information that is most valuable for the test to be successful?</a:t>
            </a:r>
          </a:p>
          <a:p>
            <a:pPr lvl="1"/>
            <a:r>
              <a:rPr lang="en-US" sz="1600" dirty="0" smtClean="0"/>
              <a:t>Test to camera requirements</a:t>
            </a:r>
          </a:p>
          <a:p>
            <a:pPr lvl="1"/>
            <a:r>
              <a:rPr lang="en-US" sz="1600" dirty="0" smtClean="0"/>
              <a:t>Verify </a:t>
            </a:r>
            <a:r>
              <a:rPr lang="en-US" sz="1600" dirty="0"/>
              <a:t>highest level need </a:t>
            </a:r>
            <a:r>
              <a:rPr lang="en-US" sz="1600" dirty="0" smtClean="0"/>
              <a:t>of delivering surveillance information</a:t>
            </a:r>
            <a:endParaRPr lang="en-US" sz="1600" dirty="0"/>
          </a:p>
        </p:txBody>
      </p:sp>
    </p:spTree>
    <p:extLst>
      <p:ext uri="{BB962C8B-B14F-4D97-AF65-F5344CB8AC3E}">
        <p14:creationId xmlns:p14="http://schemas.microsoft.com/office/powerpoint/2010/main" val="13566821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pPr lvl="0"/>
            <a:r>
              <a:rPr lang="en-US" dirty="0"/>
              <a:t>ITS Device Integration and Testing</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23</a:t>
            </a:fld>
            <a:endParaRPr lang="en-US"/>
          </a:p>
        </p:txBody>
      </p:sp>
      <p:sp>
        <p:nvSpPr>
          <p:cNvPr id="11" name="Content Placeholder 2"/>
          <p:cNvSpPr>
            <a:spLocks noGrp="1"/>
          </p:cNvSpPr>
          <p:nvPr>
            <p:ph idx="1"/>
          </p:nvPr>
        </p:nvSpPr>
        <p:spPr>
          <a:xfrm>
            <a:off x="1119156" y="1790241"/>
            <a:ext cx="7392293" cy="4190999"/>
          </a:xfrm>
        </p:spPr>
        <p:txBody>
          <a:bodyPr>
            <a:normAutofit fontScale="85000" lnSpcReduction="10000"/>
          </a:bodyPr>
          <a:lstStyle/>
          <a:p>
            <a:pPr lvl="0"/>
            <a:r>
              <a:rPr lang="en-US" dirty="0"/>
              <a:t>How would completion of the camera component relate to expected user needs of:</a:t>
            </a:r>
          </a:p>
          <a:p>
            <a:pPr lvl="1"/>
            <a:r>
              <a:rPr lang="en-US" dirty="0"/>
              <a:t>Reduced complaints from drivers and transit users!</a:t>
            </a:r>
          </a:p>
          <a:p>
            <a:pPr lvl="2"/>
            <a:r>
              <a:rPr lang="en-US" dirty="0"/>
              <a:t>This is addressed indirectly by supporting better performance of the roadway.</a:t>
            </a:r>
          </a:p>
          <a:p>
            <a:pPr lvl="1"/>
            <a:r>
              <a:rPr lang="en-US" dirty="0"/>
              <a:t>Better </a:t>
            </a:r>
            <a:r>
              <a:rPr lang="en-US" dirty="0" err="1"/>
              <a:t>wayfinding</a:t>
            </a:r>
            <a:endParaRPr lang="en-US" dirty="0"/>
          </a:p>
          <a:p>
            <a:pPr lvl="2"/>
            <a:r>
              <a:rPr lang="en-US" dirty="0"/>
              <a:t>This is not addressed </a:t>
            </a:r>
            <a:r>
              <a:rPr lang="en-US" dirty="0" smtClean="0"/>
              <a:t>by </a:t>
            </a:r>
            <a:r>
              <a:rPr lang="en-US" dirty="0"/>
              <a:t>this </a:t>
            </a:r>
            <a:r>
              <a:rPr lang="en-US" dirty="0" smtClean="0"/>
              <a:t>project.</a:t>
            </a:r>
            <a:endParaRPr lang="en-US" dirty="0"/>
          </a:p>
          <a:p>
            <a:pPr lvl="1"/>
            <a:r>
              <a:rPr lang="en-US" dirty="0"/>
              <a:t>Reduced delays/congestion</a:t>
            </a:r>
          </a:p>
          <a:p>
            <a:pPr lvl="2"/>
            <a:r>
              <a:rPr lang="en-US" dirty="0"/>
              <a:t>This is addressed indirectly by providing better information to traffic managers.</a:t>
            </a:r>
          </a:p>
          <a:p>
            <a:pPr lvl="1"/>
            <a:r>
              <a:rPr lang="en-US" dirty="0"/>
              <a:t>Reduced emissions and fuel consumption</a:t>
            </a:r>
          </a:p>
          <a:p>
            <a:pPr lvl="2"/>
            <a:r>
              <a:rPr lang="en-US" dirty="0"/>
              <a:t>This is addressed indirectly by supporting better performance of the roadway.</a:t>
            </a:r>
          </a:p>
          <a:p>
            <a:pPr lvl="1"/>
            <a:r>
              <a:rPr lang="en-US" dirty="0"/>
              <a:t>Safer driving environment</a:t>
            </a:r>
          </a:p>
          <a:p>
            <a:pPr lvl="2"/>
            <a:r>
              <a:rPr lang="en-US" dirty="0"/>
              <a:t>This is addressed indirectly by supporting better performance of the roadway.</a:t>
            </a:r>
            <a:endParaRPr lang="en-US" sz="3000" dirty="0"/>
          </a:p>
        </p:txBody>
      </p:sp>
    </p:spTree>
    <p:extLst>
      <p:ext uri="{BB962C8B-B14F-4D97-AF65-F5344CB8AC3E}">
        <p14:creationId xmlns:p14="http://schemas.microsoft.com/office/powerpoint/2010/main" val="5218542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pPr lvl="0"/>
            <a:r>
              <a:rPr lang="en-US" dirty="0"/>
              <a:t>ITS Device Integration and Testing</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24</a:t>
            </a:fld>
            <a:endParaRPr lang="en-US"/>
          </a:p>
        </p:txBody>
      </p:sp>
      <p:sp>
        <p:nvSpPr>
          <p:cNvPr id="11" name="Content Placeholder 2"/>
          <p:cNvSpPr>
            <a:spLocks noGrp="1"/>
          </p:cNvSpPr>
          <p:nvPr>
            <p:ph idx="1"/>
          </p:nvPr>
        </p:nvSpPr>
        <p:spPr>
          <a:xfrm>
            <a:off x="1119156" y="1790241"/>
            <a:ext cx="7392293" cy="4190999"/>
          </a:xfrm>
        </p:spPr>
        <p:txBody>
          <a:bodyPr>
            <a:normAutofit/>
          </a:bodyPr>
          <a:lstStyle/>
          <a:p>
            <a:pPr lvl="0"/>
            <a:r>
              <a:rPr lang="en-US" sz="2000" dirty="0" smtClean="0"/>
              <a:t>How would you involve the interested agencies, institutions, and organizations (shown in Table 8 of the exercise appendix) in the project development or project evaluation?</a:t>
            </a:r>
          </a:p>
          <a:p>
            <a:pPr lvl="1"/>
            <a:r>
              <a:rPr lang="en-US" sz="1600" dirty="0" smtClean="0"/>
              <a:t>Camera implementation  engages the City </a:t>
            </a:r>
            <a:r>
              <a:rPr lang="en-US" sz="1600" dirty="0"/>
              <a:t>DOT and the State </a:t>
            </a:r>
            <a:r>
              <a:rPr lang="en-US" sz="1600" dirty="0" smtClean="0"/>
              <a:t>DOT</a:t>
            </a:r>
          </a:p>
          <a:p>
            <a:pPr lvl="1"/>
            <a:r>
              <a:rPr lang="en-US" sz="1600" dirty="0" smtClean="0"/>
              <a:t>Invite others </a:t>
            </a:r>
            <a:endParaRPr lang="en-US" sz="1600" dirty="0"/>
          </a:p>
          <a:p>
            <a:pPr lvl="2"/>
            <a:r>
              <a:rPr lang="en-US" sz="1400" dirty="0" smtClean="0"/>
              <a:t>Project planning sessions including goal setting</a:t>
            </a:r>
          </a:p>
          <a:p>
            <a:pPr lvl="2"/>
            <a:r>
              <a:rPr lang="en-US" sz="1400" dirty="0" smtClean="0"/>
              <a:t>Demonstrations </a:t>
            </a:r>
            <a:r>
              <a:rPr lang="en-US" sz="1400" dirty="0"/>
              <a:t>of </a:t>
            </a:r>
            <a:r>
              <a:rPr lang="en-US" sz="1400" dirty="0" smtClean="0"/>
              <a:t> completed implementation</a:t>
            </a:r>
            <a:endParaRPr lang="en-US" sz="1400" dirty="0"/>
          </a:p>
        </p:txBody>
      </p:sp>
    </p:spTree>
    <p:extLst>
      <p:ext uri="{BB962C8B-B14F-4D97-AF65-F5344CB8AC3E}">
        <p14:creationId xmlns:p14="http://schemas.microsoft.com/office/powerpoint/2010/main" val="34857441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r>
              <a:rPr lang="en-US" dirty="0" smtClean="0"/>
              <a:t>Other Issues</a:t>
            </a:r>
          </a:p>
        </p:txBody>
      </p:sp>
      <p:sp>
        <p:nvSpPr>
          <p:cNvPr id="2" name="Content Placeholder 1"/>
          <p:cNvSpPr>
            <a:spLocks noGrp="1"/>
          </p:cNvSpPr>
          <p:nvPr>
            <p:ph idx="1"/>
          </p:nvPr>
        </p:nvSpPr>
        <p:spPr/>
        <p:txBody>
          <a:bodyPr>
            <a:normAutofit/>
          </a:bodyPr>
          <a:lstStyle/>
          <a:p>
            <a:pPr lvl="0"/>
            <a:r>
              <a:rPr lang="en-US" dirty="0" smtClean="0"/>
              <a:t>Each agency will have a set of topics that must be addressed</a:t>
            </a:r>
          </a:p>
          <a:p>
            <a:pPr lvl="1"/>
            <a:r>
              <a:rPr lang="en-US" dirty="0" smtClean="0"/>
              <a:t>Each customer and location will be unique</a:t>
            </a:r>
          </a:p>
          <a:p>
            <a:pPr lvl="1"/>
            <a:r>
              <a:rPr lang="en-US" dirty="0" smtClean="0"/>
              <a:t>Use departmental checklists to assure coverage of topics</a:t>
            </a:r>
          </a:p>
          <a:p>
            <a:pPr lvl="1"/>
            <a:r>
              <a:rPr lang="en-US" dirty="0" smtClean="0"/>
              <a:t>The community of contractors for each customer can provide needed support</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25</a:t>
            </a:fld>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9310" y="4191000"/>
            <a:ext cx="1276350" cy="1276350"/>
          </a:xfrm>
          <a:prstGeom prst="rect">
            <a:avLst/>
          </a:prstGeom>
        </p:spPr>
      </p:pic>
    </p:spTree>
    <p:extLst>
      <p:ext uri="{BB962C8B-B14F-4D97-AF65-F5344CB8AC3E}">
        <p14:creationId xmlns:p14="http://schemas.microsoft.com/office/powerpoint/2010/main" val="33021580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Case Study Format and Purpose</a:t>
            </a:r>
            <a:endParaRPr lang="en-US" dirty="0"/>
          </a:p>
        </p:txBody>
      </p:sp>
      <p:sp>
        <p:nvSpPr>
          <p:cNvPr id="3" name="Content Placeholder 2"/>
          <p:cNvSpPr>
            <a:spLocks noGrp="1"/>
          </p:cNvSpPr>
          <p:nvPr>
            <p:ph idx="1"/>
          </p:nvPr>
        </p:nvSpPr>
        <p:spPr/>
        <p:txBody>
          <a:bodyPr>
            <a:normAutofit/>
          </a:bodyPr>
          <a:lstStyle/>
          <a:p>
            <a:r>
              <a:rPr lang="en-US" dirty="0" smtClean="0"/>
              <a:t>Provide overview of civil design issues related to Intelligent Transportation Systems (ITS)</a:t>
            </a:r>
          </a:p>
          <a:p>
            <a:r>
              <a:rPr lang="en-US" dirty="0" smtClean="0"/>
              <a:t>Explore approaches to integrating ITS components into field settings</a:t>
            </a:r>
          </a:p>
          <a:p>
            <a:r>
              <a:rPr lang="en-US" dirty="0" smtClean="0"/>
              <a:t>Application: Design camera installation to support deployment </a:t>
            </a:r>
            <a:r>
              <a:rPr lang="en-US" dirty="0"/>
              <a:t>of ITS for a major university trip generator – football </a:t>
            </a:r>
            <a:r>
              <a:rPr lang="en-US" dirty="0" smtClean="0"/>
              <a:t>game</a:t>
            </a:r>
          </a:p>
          <a:p>
            <a:r>
              <a:rPr lang="en-US" dirty="0" smtClean="0"/>
              <a:t>Acceptable designs rely on interaction of engineering skills and project needs in the </a:t>
            </a:r>
            <a:r>
              <a:rPr lang="en-US" smtClean="0"/>
              <a:t>deployment location</a:t>
            </a:r>
            <a:endParaRPr lang="en-US" dirty="0"/>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26</a:t>
            </a:fld>
            <a:endParaRPr lang="en-US"/>
          </a:p>
        </p:txBody>
      </p:sp>
    </p:spTree>
    <p:extLst>
      <p:ext uri="{BB962C8B-B14F-4D97-AF65-F5344CB8AC3E}">
        <p14:creationId xmlns:p14="http://schemas.microsoft.com/office/powerpoint/2010/main" val="3074104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a:xfrm>
            <a:off x="762000" y="374904"/>
            <a:ext cx="7697095" cy="1371600"/>
          </a:xfrm>
        </p:spPr>
        <p:txBody>
          <a:bodyPr/>
          <a:lstStyle/>
          <a:p>
            <a:r>
              <a:rPr lang="en-US" dirty="0"/>
              <a:t>Representative Case </a:t>
            </a:r>
            <a:r>
              <a:rPr lang="en-US" dirty="0" smtClean="0"/>
              <a:t>Study</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3</a:t>
            </a:fld>
            <a:endParaRPr lang="en-US"/>
          </a:p>
        </p:txBody>
      </p:sp>
      <p:pic>
        <p:nvPicPr>
          <p:cNvPr id="3" name="Picture 2"/>
          <p:cNvPicPr>
            <a:picLocks noChangeAspect="1"/>
          </p:cNvPicPr>
          <p:nvPr/>
        </p:nvPicPr>
        <p:blipFill>
          <a:blip r:embed="rId3"/>
          <a:stretch>
            <a:fillRect/>
          </a:stretch>
        </p:blipFill>
        <p:spPr>
          <a:xfrm>
            <a:off x="1905000" y="1746504"/>
            <a:ext cx="5620478" cy="4458655"/>
          </a:xfrm>
          <a:prstGeom prst="rect">
            <a:avLst/>
          </a:prstGeom>
        </p:spPr>
      </p:pic>
      <p:sp>
        <p:nvSpPr>
          <p:cNvPr id="6" name="Rectangle 5"/>
          <p:cNvSpPr/>
          <p:nvPr/>
        </p:nvSpPr>
        <p:spPr>
          <a:xfrm>
            <a:off x="106780" y="3645854"/>
            <a:ext cx="1811714" cy="830997"/>
          </a:xfrm>
          <a:prstGeom prst="rect">
            <a:avLst/>
          </a:prstGeom>
          <a:noFill/>
        </p:spPr>
        <p:txBody>
          <a:bodyPr wrap="none" lIns="91440" tIns="45720" rIns="91440" bIns="45720">
            <a:spAutoFit/>
          </a:bodyPr>
          <a:lstStyle/>
          <a:p>
            <a:pPr algn="ctr"/>
            <a:r>
              <a:rPr lang="en-US" sz="2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Freeway</a:t>
            </a:r>
          </a:p>
          <a:p>
            <a:pPr algn="ctr"/>
            <a:r>
              <a:rPr lang="en-US" sz="2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Interchange</a:t>
            </a:r>
            <a:endParaRPr lang="en-US" sz="2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8" name="Rectangle 7"/>
          <p:cNvSpPr/>
          <p:nvPr/>
        </p:nvSpPr>
        <p:spPr>
          <a:xfrm>
            <a:off x="6960939" y="1130234"/>
            <a:ext cx="1314784" cy="461665"/>
          </a:xfrm>
          <a:prstGeom prst="rect">
            <a:avLst/>
          </a:prstGeom>
          <a:noFill/>
        </p:spPr>
        <p:txBody>
          <a:bodyPr wrap="none" lIns="91440" tIns="45720" rIns="91440" bIns="45720">
            <a:spAutoFit/>
          </a:bodyPr>
          <a:lstStyle/>
          <a:p>
            <a:pPr algn="ctr"/>
            <a:r>
              <a:rPr lang="en-US" sz="2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Stadium</a:t>
            </a:r>
            <a:endParaRPr lang="en-US" sz="2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7" name="Curved Right Arrow 6"/>
          <p:cNvSpPr/>
          <p:nvPr/>
        </p:nvSpPr>
        <p:spPr>
          <a:xfrm rot="3866543">
            <a:off x="5851956" y="729084"/>
            <a:ext cx="382143" cy="2062616"/>
          </a:xfrm>
          <a:prstGeom prst="curvedRightArrow">
            <a:avLst/>
          </a:prstGeom>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Cloud 8"/>
          <p:cNvSpPr/>
          <p:nvPr/>
        </p:nvSpPr>
        <p:spPr>
          <a:xfrm>
            <a:off x="4793707" y="2650280"/>
            <a:ext cx="818654" cy="662820"/>
          </a:xfrm>
          <a:prstGeom prst="cloud">
            <a:avLst/>
          </a:prstGeom>
          <a:solidFill>
            <a:schemeClr val="accent1">
              <a:alpha val="36000"/>
            </a:scheme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1" name="Rectangle 10"/>
          <p:cNvSpPr/>
          <p:nvPr/>
        </p:nvSpPr>
        <p:spPr>
          <a:xfrm>
            <a:off x="7516662" y="2696570"/>
            <a:ext cx="1332416" cy="461665"/>
          </a:xfrm>
          <a:prstGeom prst="rect">
            <a:avLst/>
          </a:prstGeom>
          <a:noFill/>
        </p:spPr>
        <p:txBody>
          <a:bodyPr wrap="none" lIns="91440" tIns="45720" rIns="91440" bIns="45720">
            <a:spAutoFit/>
          </a:bodyPr>
          <a:lstStyle/>
          <a:p>
            <a:pPr algn="ctr"/>
            <a:r>
              <a:rPr lang="en-US" sz="2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Campus</a:t>
            </a:r>
            <a:endParaRPr lang="en-US" sz="2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2" name="Cloud 11"/>
          <p:cNvSpPr/>
          <p:nvPr/>
        </p:nvSpPr>
        <p:spPr>
          <a:xfrm>
            <a:off x="4817518" y="3554056"/>
            <a:ext cx="1049881" cy="789344"/>
          </a:xfrm>
          <a:prstGeom prst="cloud">
            <a:avLst/>
          </a:prstGeom>
          <a:solidFill>
            <a:schemeClr val="accent1">
              <a:alpha val="36000"/>
            </a:scheme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636888" y="3948728"/>
            <a:ext cx="1109598" cy="830997"/>
          </a:xfrm>
          <a:prstGeom prst="rect">
            <a:avLst/>
          </a:prstGeom>
          <a:noFill/>
        </p:spPr>
        <p:txBody>
          <a:bodyPr wrap="none" lIns="91440" tIns="45720" rIns="91440" bIns="45720">
            <a:spAutoFit/>
          </a:bodyPr>
          <a:lstStyle/>
          <a:p>
            <a:pPr algn="ctr"/>
            <a:r>
              <a:rPr lang="en-US" sz="2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Town</a:t>
            </a:r>
          </a:p>
          <a:p>
            <a:pPr algn="ctr"/>
            <a:r>
              <a:rPr lang="en-US" sz="2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Center</a:t>
            </a:r>
            <a:endParaRPr lang="en-US" sz="2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4" name="Rectangle 13"/>
          <p:cNvSpPr/>
          <p:nvPr/>
        </p:nvSpPr>
        <p:spPr>
          <a:xfrm>
            <a:off x="390935" y="2550396"/>
            <a:ext cx="1160895" cy="830997"/>
          </a:xfrm>
          <a:prstGeom prst="rect">
            <a:avLst/>
          </a:prstGeom>
          <a:noFill/>
        </p:spPr>
        <p:txBody>
          <a:bodyPr wrap="none" lIns="91440" tIns="45720" rIns="91440" bIns="45720">
            <a:spAutoFit/>
          </a:bodyPr>
          <a:lstStyle/>
          <a:p>
            <a:pPr algn="ctr"/>
            <a:r>
              <a:rPr lang="en-US" sz="2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Major</a:t>
            </a:r>
          </a:p>
          <a:p>
            <a:pPr algn="ctr"/>
            <a:r>
              <a:rPr lang="en-US" sz="24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Arterial</a:t>
            </a:r>
            <a:endParaRPr lang="en-US" sz="2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5" name="Curved Right Arrow 14"/>
          <p:cNvSpPr/>
          <p:nvPr/>
        </p:nvSpPr>
        <p:spPr>
          <a:xfrm rot="16898314" flipH="1">
            <a:off x="2598252" y="1108754"/>
            <a:ext cx="511960" cy="3121116"/>
          </a:xfrm>
          <a:prstGeom prst="curvedRightArrow">
            <a:avLst>
              <a:gd name="adj1" fmla="val 25000"/>
              <a:gd name="adj2" fmla="val 50000"/>
              <a:gd name="adj3" fmla="val 47420"/>
            </a:avLst>
          </a:prstGeom>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Curved Right Arrow 15"/>
          <p:cNvSpPr/>
          <p:nvPr/>
        </p:nvSpPr>
        <p:spPr>
          <a:xfrm rot="15374524" flipH="1">
            <a:off x="2330661" y="2148311"/>
            <a:ext cx="399015" cy="2316178"/>
          </a:xfrm>
          <a:prstGeom prst="curvedRightArrow">
            <a:avLst>
              <a:gd name="adj1" fmla="val 25000"/>
              <a:gd name="adj2" fmla="val 50000"/>
              <a:gd name="adj3" fmla="val 47420"/>
            </a:avLst>
          </a:prstGeom>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Curved Right Arrow 16"/>
          <p:cNvSpPr/>
          <p:nvPr/>
        </p:nvSpPr>
        <p:spPr>
          <a:xfrm rot="5400000">
            <a:off x="6426151" y="1379437"/>
            <a:ext cx="517478" cy="2348245"/>
          </a:xfrm>
          <a:prstGeom prst="curvedRightArrow">
            <a:avLst/>
          </a:prstGeom>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Curved Right Arrow 17"/>
          <p:cNvSpPr/>
          <p:nvPr/>
        </p:nvSpPr>
        <p:spPr>
          <a:xfrm rot="5931269">
            <a:off x="6619661" y="2293291"/>
            <a:ext cx="517478" cy="2568716"/>
          </a:xfrm>
          <a:prstGeom prst="curvedRightArrow">
            <a:avLst/>
          </a:prstGeom>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5" name="Straight Connector 4"/>
          <p:cNvCxnSpPr/>
          <p:nvPr/>
        </p:nvCxnSpPr>
        <p:spPr>
          <a:xfrm flipV="1">
            <a:off x="3530491" y="3252923"/>
            <a:ext cx="77493" cy="2560847"/>
          </a:xfrm>
          <a:prstGeom prst="line">
            <a:avLst/>
          </a:prstGeom>
          <a:ln w="101600">
            <a:solidFill>
              <a:srgbClr val="FF0000">
                <a:alpha val="50000"/>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endCxn id="9" idx="1"/>
          </p:cNvCxnSpPr>
          <p:nvPr/>
        </p:nvCxnSpPr>
        <p:spPr>
          <a:xfrm>
            <a:off x="3597650" y="3223264"/>
            <a:ext cx="1605384" cy="89130"/>
          </a:xfrm>
          <a:prstGeom prst="line">
            <a:avLst/>
          </a:prstGeom>
          <a:ln w="101600">
            <a:solidFill>
              <a:srgbClr val="FF0000">
                <a:alpha val="50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539247" y="5849819"/>
            <a:ext cx="3638170" cy="353"/>
          </a:xfrm>
          <a:prstGeom prst="line">
            <a:avLst/>
          </a:prstGeom>
          <a:ln w="63500">
            <a:solidFill>
              <a:schemeClr val="accent5">
                <a:lumMod val="7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3573295" y="4103466"/>
            <a:ext cx="1629739" cy="35162"/>
          </a:xfrm>
          <a:prstGeom prst="line">
            <a:avLst/>
          </a:prstGeom>
          <a:ln w="63500">
            <a:solidFill>
              <a:schemeClr val="accent5">
                <a:lumMod val="7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2130901" y="5849819"/>
            <a:ext cx="1374299" cy="0"/>
          </a:xfrm>
          <a:prstGeom prst="line">
            <a:avLst/>
          </a:prstGeom>
          <a:ln w="63500">
            <a:solidFill>
              <a:schemeClr val="accent5">
                <a:lumMod val="7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3619476" y="2360112"/>
            <a:ext cx="1629739" cy="35162"/>
          </a:xfrm>
          <a:prstGeom prst="line">
            <a:avLst/>
          </a:prstGeom>
          <a:ln w="63500">
            <a:solidFill>
              <a:schemeClr val="accent5">
                <a:lumMod val="7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573295" y="2333123"/>
            <a:ext cx="1" cy="806050"/>
          </a:xfrm>
          <a:prstGeom prst="line">
            <a:avLst/>
          </a:prstGeom>
          <a:ln w="63500">
            <a:solidFill>
              <a:schemeClr val="accent5">
                <a:lumMod val="7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106780" y="5296440"/>
            <a:ext cx="1569620" cy="0"/>
          </a:xfrm>
          <a:prstGeom prst="line">
            <a:avLst/>
          </a:prstGeom>
          <a:ln w="101600">
            <a:solidFill>
              <a:srgbClr val="FF0000">
                <a:alpha val="50000"/>
              </a:srgbClr>
            </a:solidFill>
          </a:ln>
        </p:spPr>
        <p:style>
          <a:lnRef idx="1">
            <a:schemeClr val="accent1"/>
          </a:lnRef>
          <a:fillRef idx="0">
            <a:schemeClr val="accent1"/>
          </a:fillRef>
          <a:effectRef idx="0">
            <a:schemeClr val="accent1"/>
          </a:effectRef>
          <a:fontRef idx="minor">
            <a:schemeClr val="tx1"/>
          </a:fontRef>
        </p:style>
      </p:cxnSp>
      <p:sp>
        <p:nvSpPr>
          <p:cNvPr id="48" name="Rectangle 47"/>
          <p:cNvSpPr/>
          <p:nvPr/>
        </p:nvSpPr>
        <p:spPr>
          <a:xfrm>
            <a:off x="281487" y="4708860"/>
            <a:ext cx="1220206" cy="584775"/>
          </a:xfrm>
          <a:prstGeom prst="rect">
            <a:avLst/>
          </a:prstGeom>
          <a:noFill/>
        </p:spPr>
        <p:txBody>
          <a:bodyPr wrap="none" lIns="91440" tIns="45720" rIns="91440" bIns="45720">
            <a:spAutoFit/>
          </a:bodyPr>
          <a:lstStyle/>
          <a:p>
            <a:pPr algn="ctr"/>
            <a:r>
              <a:rPr lang="en-US" sz="16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Primary</a:t>
            </a:r>
          </a:p>
          <a:p>
            <a:pPr algn="ctr"/>
            <a:r>
              <a:rPr lang="en-US" sz="16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Congestion</a:t>
            </a:r>
            <a:endParaRPr lang="en-US" sz="1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cxnSp>
        <p:nvCxnSpPr>
          <p:cNvPr id="49" name="Straight Connector 48"/>
          <p:cNvCxnSpPr/>
          <p:nvPr/>
        </p:nvCxnSpPr>
        <p:spPr>
          <a:xfrm flipV="1">
            <a:off x="157623" y="6092089"/>
            <a:ext cx="1602793" cy="5508"/>
          </a:xfrm>
          <a:prstGeom prst="line">
            <a:avLst/>
          </a:prstGeom>
          <a:ln w="63500">
            <a:solidFill>
              <a:schemeClr val="accent5">
                <a:lumMod val="75000"/>
                <a:alpha val="50000"/>
              </a:schemeClr>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311264" y="5473694"/>
            <a:ext cx="1220206" cy="584775"/>
          </a:xfrm>
          <a:prstGeom prst="rect">
            <a:avLst/>
          </a:prstGeom>
          <a:noFill/>
        </p:spPr>
        <p:txBody>
          <a:bodyPr wrap="none" lIns="91440" tIns="45720" rIns="91440" bIns="45720">
            <a:spAutoFit/>
          </a:bodyPr>
          <a:lstStyle/>
          <a:p>
            <a:pPr algn="ctr"/>
            <a:r>
              <a:rPr lang="en-US" sz="16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Secondary</a:t>
            </a:r>
          </a:p>
          <a:p>
            <a:pPr algn="ctr"/>
            <a:r>
              <a:rPr lang="en-US" sz="16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Congestion</a:t>
            </a:r>
            <a:endParaRPr lang="en-US" sz="1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cxnSp>
        <p:nvCxnSpPr>
          <p:cNvPr id="54" name="Straight Connector 53"/>
          <p:cNvCxnSpPr/>
          <p:nvPr/>
        </p:nvCxnSpPr>
        <p:spPr>
          <a:xfrm>
            <a:off x="3529493" y="5802134"/>
            <a:ext cx="9754" cy="403025"/>
          </a:xfrm>
          <a:prstGeom prst="line">
            <a:avLst/>
          </a:prstGeom>
          <a:ln w="63500">
            <a:solidFill>
              <a:schemeClr val="accent5">
                <a:lumMod val="75000"/>
                <a:alpha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33825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Activities</a:t>
            </a:r>
            <a:endParaRPr lang="en-US" dirty="0"/>
          </a:p>
        </p:txBody>
      </p:sp>
      <p:sp>
        <p:nvSpPr>
          <p:cNvPr id="3" name="Content Placeholder 2"/>
          <p:cNvSpPr>
            <a:spLocks noGrp="1"/>
          </p:cNvSpPr>
          <p:nvPr>
            <p:ph idx="1"/>
          </p:nvPr>
        </p:nvSpPr>
        <p:spPr/>
        <p:txBody>
          <a:bodyPr>
            <a:normAutofit fontScale="92500" lnSpcReduction="20000"/>
          </a:bodyPr>
          <a:lstStyle/>
          <a:p>
            <a:pPr lvl="1"/>
            <a:r>
              <a:rPr lang="en-US" dirty="0" smtClean="0"/>
              <a:t>Task 1: Siting</a:t>
            </a:r>
          </a:p>
          <a:p>
            <a:pPr lvl="2"/>
            <a:r>
              <a:rPr lang="en-US" dirty="0" smtClean="0"/>
              <a:t>Identify locations where camera can fulfill functions</a:t>
            </a:r>
          </a:p>
          <a:p>
            <a:pPr lvl="2"/>
            <a:r>
              <a:rPr lang="en-US" dirty="0" smtClean="0"/>
              <a:t>Consider relative merits of locations</a:t>
            </a:r>
          </a:p>
          <a:p>
            <a:pPr lvl="1"/>
            <a:r>
              <a:rPr lang="en-US" dirty="0"/>
              <a:t>Task </a:t>
            </a:r>
            <a:r>
              <a:rPr lang="en-US" dirty="0" smtClean="0"/>
              <a:t>2: </a:t>
            </a:r>
            <a:r>
              <a:rPr lang="en-US" dirty="0"/>
              <a:t>Power </a:t>
            </a:r>
            <a:endParaRPr lang="en-US" dirty="0" smtClean="0"/>
          </a:p>
          <a:p>
            <a:pPr lvl="2"/>
            <a:r>
              <a:rPr lang="en-US" dirty="0" smtClean="0"/>
              <a:t>Utility </a:t>
            </a:r>
            <a:r>
              <a:rPr lang="en-US" dirty="0"/>
              <a:t>coordination</a:t>
            </a:r>
          </a:p>
          <a:p>
            <a:pPr lvl="2"/>
            <a:r>
              <a:rPr lang="en-US" dirty="0"/>
              <a:t>Tie to infrastructure or </a:t>
            </a:r>
            <a:r>
              <a:rPr lang="en-US" dirty="0" smtClean="0"/>
              <a:t>not</a:t>
            </a:r>
            <a:r>
              <a:rPr lang="en-US" dirty="0"/>
              <a:t> </a:t>
            </a:r>
            <a:endParaRPr lang="en-US" dirty="0" smtClean="0"/>
          </a:p>
          <a:p>
            <a:pPr lvl="1"/>
            <a:r>
              <a:rPr lang="en-US" dirty="0" smtClean="0"/>
              <a:t>Task </a:t>
            </a:r>
            <a:r>
              <a:rPr lang="en-US" dirty="0"/>
              <a:t>3: </a:t>
            </a:r>
            <a:r>
              <a:rPr lang="en-US" dirty="0" smtClean="0"/>
              <a:t>Communication</a:t>
            </a:r>
            <a:endParaRPr lang="en-US" dirty="0"/>
          </a:p>
          <a:p>
            <a:pPr lvl="2"/>
            <a:r>
              <a:rPr lang="en-US" dirty="0" smtClean="0"/>
              <a:t>Own versus lease</a:t>
            </a:r>
          </a:p>
          <a:p>
            <a:pPr lvl="2"/>
            <a:r>
              <a:rPr lang="en-US" dirty="0" smtClean="0"/>
              <a:t>Utility </a:t>
            </a:r>
            <a:r>
              <a:rPr lang="en-US" dirty="0"/>
              <a:t>coordination</a:t>
            </a:r>
          </a:p>
          <a:p>
            <a:pPr lvl="1"/>
            <a:r>
              <a:rPr lang="en-US" dirty="0" smtClean="0"/>
              <a:t>Task 4: Structures</a:t>
            </a:r>
          </a:p>
          <a:p>
            <a:pPr lvl="2"/>
            <a:r>
              <a:rPr lang="en-US" dirty="0" smtClean="0"/>
              <a:t>Jurisdictional standards on structures</a:t>
            </a:r>
          </a:p>
          <a:p>
            <a:pPr lvl="2"/>
            <a:r>
              <a:rPr lang="en-US" dirty="0" smtClean="0"/>
              <a:t>Use of existing structures</a:t>
            </a:r>
          </a:p>
          <a:p>
            <a:pPr lvl="1"/>
            <a:r>
              <a:rPr lang="en-US" dirty="0" smtClean="0"/>
              <a:t>Task 5: Integration and Testing</a:t>
            </a:r>
          </a:p>
          <a:p>
            <a:pPr lvl="2"/>
            <a:r>
              <a:rPr lang="en-US" dirty="0" smtClean="0"/>
              <a:t>Determine how project completion will be determined</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4</a:t>
            </a:fld>
            <a:endParaRPr lang="en-US"/>
          </a:p>
        </p:txBody>
      </p:sp>
      <p:sp>
        <p:nvSpPr>
          <p:cNvPr id="6" name="Oval 5"/>
          <p:cNvSpPr/>
          <p:nvPr/>
        </p:nvSpPr>
        <p:spPr>
          <a:xfrm>
            <a:off x="7063409" y="1003024"/>
            <a:ext cx="1600200" cy="914400"/>
          </a:xfrm>
          <a:prstGeom prst="ellipse">
            <a:avLst/>
          </a:prstGeom>
          <a:solidFill>
            <a:schemeClr val="accent2">
              <a:lumMod val="20000"/>
              <a:lumOff val="80000"/>
            </a:schemeClr>
          </a:solidFill>
          <a:ln w="6350">
            <a:solidFill>
              <a:schemeClr val="tx1">
                <a:lumMod val="50000"/>
              </a:schemeClr>
            </a:solidFill>
          </a:ln>
          <a:effectLst>
            <a:glow rad="101600">
              <a:schemeClr val="bg2">
                <a:lumMod val="50000"/>
                <a:lumOff val="50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rgbClr val="0070C0"/>
                </a:solidFill>
              </a:rPr>
              <a:t>Siting</a:t>
            </a:r>
            <a:endParaRPr lang="en-US" sz="1600" dirty="0">
              <a:solidFill>
                <a:srgbClr val="0070C0"/>
              </a:solidFill>
            </a:endParaRPr>
          </a:p>
        </p:txBody>
      </p:sp>
      <p:sp>
        <p:nvSpPr>
          <p:cNvPr id="9" name="Oval 8"/>
          <p:cNvSpPr/>
          <p:nvPr/>
        </p:nvSpPr>
        <p:spPr>
          <a:xfrm>
            <a:off x="7063409" y="2056779"/>
            <a:ext cx="1600200" cy="914400"/>
          </a:xfrm>
          <a:prstGeom prst="ellipse">
            <a:avLst/>
          </a:prstGeom>
          <a:solidFill>
            <a:schemeClr val="accent2">
              <a:lumMod val="40000"/>
              <a:lumOff val="60000"/>
            </a:schemeClr>
          </a:solidFill>
          <a:ln w="6350">
            <a:solidFill>
              <a:schemeClr val="tx1">
                <a:lumMod val="50000"/>
              </a:schemeClr>
            </a:solidFill>
          </a:ln>
          <a:effectLst>
            <a:glow rad="101600">
              <a:schemeClr val="bg2">
                <a:lumMod val="50000"/>
                <a:lumOff val="50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rgbClr val="0070C0"/>
                </a:solidFill>
              </a:rPr>
              <a:t>Power</a:t>
            </a:r>
            <a:endParaRPr lang="en-US" sz="1600" dirty="0">
              <a:solidFill>
                <a:srgbClr val="0070C0"/>
              </a:solidFill>
            </a:endParaRPr>
          </a:p>
        </p:txBody>
      </p:sp>
      <p:sp>
        <p:nvSpPr>
          <p:cNvPr id="10" name="Oval 9"/>
          <p:cNvSpPr/>
          <p:nvPr/>
        </p:nvSpPr>
        <p:spPr>
          <a:xfrm>
            <a:off x="7063409" y="3110534"/>
            <a:ext cx="1600200" cy="914400"/>
          </a:xfrm>
          <a:prstGeom prst="ellipse">
            <a:avLst/>
          </a:prstGeom>
          <a:solidFill>
            <a:schemeClr val="accent2">
              <a:lumMod val="60000"/>
              <a:lumOff val="40000"/>
            </a:schemeClr>
          </a:solidFill>
          <a:ln w="6350">
            <a:solidFill>
              <a:schemeClr val="tx1">
                <a:lumMod val="50000"/>
              </a:schemeClr>
            </a:solidFill>
          </a:ln>
          <a:effectLst>
            <a:glow rad="101600">
              <a:schemeClr val="bg2">
                <a:lumMod val="50000"/>
                <a:lumOff val="50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rgbClr val="0070C0"/>
                </a:solidFill>
              </a:rPr>
              <a:t>Comm.</a:t>
            </a:r>
            <a:endParaRPr lang="en-US" sz="1600" dirty="0">
              <a:solidFill>
                <a:srgbClr val="0070C0"/>
              </a:solidFill>
            </a:endParaRPr>
          </a:p>
        </p:txBody>
      </p:sp>
      <p:sp>
        <p:nvSpPr>
          <p:cNvPr id="11" name="Oval 10"/>
          <p:cNvSpPr/>
          <p:nvPr/>
        </p:nvSpPr>
        <p:spPr>
          <a:xfrm>
            <a:off x="7063409" y="4164289"/>
            <a:ext cx="1600200" cy="914400"/>
          </a:xfrm>
          <a:prstGeom prst="ellipse">
            <a:avLst/>
          </a:prstGeom>
          <a:solidFill>
            <a:schemeClr val="accent2">
              <a:lumMod val="75000"/>
            </a:schemeClr>
          </a:solidFill>
          <a:ln w="6350">
            <a:solidFill>
              <a:schemeClr val="tx1">
                <a:lumMod val="50000"/>
              </a:schemeClr>
            </a:solidFill>
          </a:ln>
          <a:effectLst>
            <a:glow rad="101600">
              <a:schemeClr val="bg2">
                <a:lumMod val="50000"/>
                <a:lumOff val="50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Structures</a:t>
            </a:r>
            <a:endParaRPr lang="en-US" sz="1600" dirty="0">
              <a:solidFill>
                <a:schemeClr val="tx1"/>
              </a:solidFill>
            </a:endParaRPr>
          </a:p>
        </p:txBody>
      </p:sp>
      <p:sp>
        <p:nvSpPr>
          <p:cNvPr id="12" name="Oval 11"/>
          <p:cNvSpPr/>
          <p:nvPr/>
        </p:nvSpPr>
        <p:spPr>
          <a:xfrm>
            <a:off x="7063409" y="5218043"/>
            <a:ext cx="1600200" cy="914400"/>
          </a:xfrm>
          <a:prstGeom prst="ellipse">
            <a:avLst/>
          </a:prstGeom>
          <a:solidFill>
            <a:schemeClr val="accent2">
              <a:lumMod val="50000"/>
            </a:schemeClr>
          </a:solidFill>
          <a:ln w="6350">
            <a:solidFill>
              <a:schemeClr val="tx1">
                <a:lumMod val="50000"/>
              </a:schemeClr>
            </a:solidFill>
          </a:ln>
          <a:effectLst>
            <a:glow rad="101600">
              <a:schemeClr val="bg2">
                <a:lumMod val="50000"/>
                <a:lumOff val="50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Testing &amp; Integration</a:t>
            </a:r>
            <a:endParaRPr lang="en-US" sz="1600" dirty="0">
              <a:solidFill>
                <a:schemeClr val="tx1"/>
              </a:solidFill>
            </a:endParaRPr>
          </a:p>
        </p:txBody>
      </p:sp>
      <p:cxnSp>
        <p:nvCxnSpPr>
          <p:cNvPr id="13" name="Straight Arrow Connector 12"/>
          <p:cNvCxnSpPr>
            <a:endCxn id="9" idx="0"/>
          </p:cNvCxnSpPr>
          <p:nvPr/>
        </p:nvCxnSpPr>
        <p:spPr>
          <a:xfrm>
            <a:off x="7863509" y="1917424"/>
            <a:ext cx="0" cy="139355"/>
          </a:xfrm>
          <a:prstGeom prst="straightConnector1">
            <a:avLst/>
          </a:prstGeom>
          <a:ln>
            <a:tailEnd type="triangle" w="lg" len="lg"/>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7863509" y="2971179"/>
            <a:ext cx="0" cy="139355"/>
          </a:xfrm>
          <a:prstGeom prst="straightConnector1">
            <a:avLst/>
          </a:prstGeom>
          <a:ln>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7863509" y="4024934"/>
            <a:ext cx="0" cy="139355"/>
          </a:xfrm>
          <a:prstGeom prst="straightConnector1">
            <a:avLst/>
          </a:prstGeom>
          <a:ln>
            <a:tailEnd type="triangle"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7863509" y="5078689"/>
            <a:ext cx="0" cy="139355"/>
          </a:xfrm>
          <a:prstGeom prst="straightConnector1">
            <a:avLst/>
          </a:prstGeom>
          <a:ln>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6754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r>
              <a:rPr lang="en-US" dirty="0" smtClean="0"/>
              <a:t>Camera Siting</a:t>
            </a:r>
          </a:p>
        </p:txBody>
      </p:sp>
      <p:sp>
        <p:nvSpPr>
          <p:cNvPr id="2" name="Content Placeholder 1"/>
          <p:cNvSpPr>
            <a:spLocks noGrp="1"/>
          </p:cNvSpPr>
          <p:nvPr>
            <p:ph idx="1"/>
          </p:nvPr>
        </p:nvSpPr>
        <p:spPr>
          <a:xfrm>
            <a:off x="1142107" y="1904999"/>
            <a:ext cx="5231721" cy="4114801"/>
          </a:xfrm>
        </p:spPr>
        <p:txBody>
          <a:bodyPr>
            <a:normAutofit/>
          </a:bodyPr>
          <a:lstStyle/>
          <a:p>
            <a:r>
              <a:rPr lang="en-US" dirty="0" smtClean="0"/>
              <a:t>Coverage of roadways of interest</a:t>
            </a:r>
            <a:endParaRPr lang="en-US" dirty="0"/>
          </a:p>
          <a:p>
            <a:r>
              <a:rPr lang="en-US" dirty="0" smtClean="0"/>
              <a:t>Costs </a:t>
            </a:r>
          </a:p>
          <a:p>
            <a:r>
              <a:rPr lang="en-US" dirty="0" smtClean="0"/>
              <a:t>Considered three sites</a:t>
            </a:r>
          </a:p>
          <a:p>
            <a:pPr lvl="1"/>
            <a:r>
              <a:rPr lang="en-US" dirty="0" smtClean="0"/>
              <a:t>South of Arterial</a:t>
            </a:r>
          </a:p>
          <a:p>
            <a:pPr lvl="1"/>
            <a:r>
              <a:rPr lang="en-US" dirty="0" smtClean="0"/>
              <a:t>North of Arterial, near NB Off Ramp</a:t>
            </a:r>
          </a:p>
          <a:p>
            <a:pPr lvl="1"/>
            <a:r>
              <a:rPr lang="en-US" dirty="0" smtClean="0"/>
              <a:t>North of Arterial, on existing sign structure</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5</a:t>
            </a:fld>
            <a:endParaRPr lang="en-US"/>
          </a:p>
        </p:txBody>
      </p:sp>
      <p:pic>
        <p:nvPicPr>
          <p:cNvPr id="20" name="Picture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62202" y="609601"/>
            <a:ext cx="878388" cy="2590799"/>
          </a:xfrm>
          <a:prstGeom prst="rect">
            <a:avLst/>
          </a:prstGeom>
        </p:spPr>
      </p:pic>
    </p:spTree>
    <p:extLst>
      <p:ext uri="{BB962C8B-B14F-4D97-AF65-F5344CB8AC3E}">
        <p14:creationId xmlns:p14="http://schemas.microsoft.com/office/powerpoint/2010/main" val="15651564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Camera Siting</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6</a:t>
            </a:fld>
            <a:endParaRPr lang="en-US"/>
          </a:p>
        </p:txBody>
      </p:sp>
      <p:pic>
        <p:nvPicPr>
          <p:cNvPr id="17" name="Picture 16"/>
          <p:cNvPicPr>
            <a:picLocks noChangeAspect="1"/>
          </p:cNvPicPr>
          <p:nvPr/>
        </p:nvPicPr>
        <p:blipFill rotWithShape="1">
          <a:blip r:embed="rId3"/>
          <a:srcRect l="7842" t="5303" r="6876" b="56824"/>
          <a:stretch/>
        </p:blipFill>
        <p:spPr>
          <a:xfrm>
            <a:off x="1142999" y="1752600"/>
            <a:ext cx="6629401" cy="3810000"/>
          </a:xfrm>
          <a:prstGeom prst="rect">
            <a:avLst/>
          </a:prstGeom>
        </p:spPr>
      </p:pic>
    </p:spTree>
    <p:extLst>
      <p:ext uri="{BB962C8B-B14F-4D97-AF65-F5344CB8AC3E}">
        <p14:creationId xmlns:p14="http://schemas.microsoft.com/office/powerpoint/2010/main" val="3330250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title"/>
          </p:nvPr>
        </p:nvSpPr>
        <p:spPr/>
        <p:txBody>
          <a:bodyPr/>
          <a:lstStyle/>
          <a:p>
            <a:r>
              <a:rPr lang="en-US" dirty="0" smtClean="0"/>
              <a:t>Camera Siting</a:t>
            </a:r>
          </a:p>
        </p:txBody>
      </p:sp>
      <p:sp>
        <p:nvSpPr>
          <p:cNvPr id="2" name="Content Placeholder 1"/>
          <p:cNvSpPr>
            <a:spLocks noGrp="1"/>
          </p:cNvSpPr>
          <p:nvPr>
            <p:ph idx="1"/>
          </p:nvPr>
        </p:nvSpPr>
        <p:spPr>
          <a:xfrm>
            <a:off x="1142107" y="1904999"/>
            <a:ext cx="5231721" cy="4114801"/>
          </a:xfrm>
        </p:spPr>
        <p:txBody>
          <a:bodyPr>
            <a:normAutofit/>
          </a:bodyPr>
          <a:lstStyle/>
          <a:p>
            <a:r>
              <a:rPr lang="en-US" dirty="0" smtClean="0"/>
              <a:t>Use of existing sign structure (Site 3) is preferred technically</a:t>
            </a:r>
          </a:p>
          <a:p>
            <a:pPr lvl="1"/>
            <a:r>
              <a:rPr lang="en-US" dirty="0" smtClean="0"/>
              <a:t>State requires coordination</a:t>
            </a:r>
          </a:p>
          <a:p>
            <a:pPr lvl="2"/>
            <a:r>
              <a:rPr lang="en-US" dirty="0" smtClean="0"/>
              <a:t>Responsibility for non-state equipment installation</a:t>
            </a:r>
          </a:p>
          <a:p>
            <a:pPr lvl="2"/>
            <a:r>
              <a:rPr lang="en-US" dirty="0" smtClean="0"/>
              <a:t>Structural analysis for addition of cabinet and camera</a:t>
            </a:r>
          </a:p>
          <a:p>
            <a:r>
              <a:rPr lang="en-US" dirty="0" smtClean="0"/>
              <a:t>With delay risks, installation of new poles South of arterial (Site 1) is selected</a:t>
            </a:r>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7</a:t>
            </a:fld>
            <a:endParaRPr lang="en-US"/>
          </a:p>
        </p:txBody>
      </p:sp>
    </p:spTree>
    <p:extLst>
      <p:ext uri="{BB962C8B-B14F-4D97-AF65-F5344CB8AC3E}">
        <p14:creationId xmlns:p14="http://schemas.microsoft.com/office/powerpoint/2010/main" val="2782414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2107" y="342899"/>
            <a:ext cx="6859787" cy="1371600"/>
          </a:xfrm>
        </p:spPr>
        <p:txBody>
          <a:bodyPr/>
          <a:lstStyle/>
          <a:p>
            <a:r>
              <a:rPr lang="en-US" dirty="0"/>
              <a:t>Camera </a:t>
            </a:r>
            <a:r>
              <a:rPr lang="en-US" dirty="0" smtClean="0"/>
              <a:t>Siting</a:t>
            </a:r>
            <a:endParaRPr lang="en-US" dirty="0"/>
          </a:p>
        </p:txBody>
      </p:sp>
      <p:sp>
        <p:nvSpPr>
          <p:cNvPr id="3" name="Content Placeholder 2"/>
          <p:cNvSpPr>
            <a:spLocks noGrp="1"/>
          </p:cNvSpPr>
          <p:nvPr>
            <p:ph idx="1"/>
          </p:nvPr>
        </p:nvSpPr>
        <p:spPr>
          <a:xfrm>
            <a:off x="1142106" y="1904999"/>
            <a:ext cx="7392293" cy="4305300"/>
          </a:xfrm>
        </p:spPr>
        <p:txBody>
          <a:bodyPr>
            <a:normAutofit/>
          </a:bodyPr>
          <a:lstStyle/>
          <a:p>
            <a:pPr lvl="0"/>
            <a:r>
              <a:rPr lang="en-US" dirty="0"/>
              <a:t>How would the analysis of alternatives change if the area had an endangered species of mole?</a:t>
            </a:r>
          </a:p>
          <a:p>
            <a:pPr lvl="1"/>
            <a:r>
              <a:rPr lang="en-US" dirty="0" smtClean="0"/>
              <a:t>Earthwork may be limited</a:t>
            </a:r>
          </a:p>
          <a:p>
            <a:pPr lvl="1"/>
            <a:r>
              <a:rPr lang="en-US" dirty="0" smtClean="0"/>
              <a:t>Reuse of existing structures could be preferred</a:t>
            </a:r>
          </a:p>
          <a:p>
            <a:pPr lvl="0"/>
            <a:r>
              <a:rPr lang="en-US" dirty="0"/>
              <a:t>In this scenario, are locations for siting the camera other than the three considered attractive?</a:t>
            </a:r>
          </a:p>
          <a:p>
            <a:pPr lvl="1"/>
            <a:r>
              <a:rPr lang="en-US" dirty="0" smtClean="0"/>
              <a:t>Sites considered are most advantageous</a:t>
            </a:r>
          </a:p>
          <a:p>
            <a:pPr lvl="2"/>
            <a:r>
              <a:rPr lang="en-US" dirty="0" smtClean="0"/>
              <a:t>Locations outside of interchange show only one roadway clearly</a:t>
            </a:r>
          </a:p>
          <a:p>
            <a:pPr lvl="2"/>
            <a:r>
              <a:rPr lang="en-US" dirty="0" smtClean="0"/>
              <a:t>Locations West of Interstate limit arterial coverage</a:t>
            </a:r>
            <a:endParaRPr lang="en-US" dirty="0"/>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8</a:t>
            </a:fld>
            <a:endParaRPr lang="en-US"/>
          </a:p>
        </p:txBody>
      </p:sp>
      <p:sp>
        <p:nvSpPr>
          <p:cNvPr id="5" name="Title 1"/>
          <p:cNvSpPr txBox="1">
            <a:spLocks/>
          </p:cNvSpPr>
          <p:nvPr/>
        </p:nvSpPr>
        <p:spPr>
          <a:xfrm>
            <a:off x="1294508" y="533400"/>
            <a:ext cx="6859787" cy="137160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3600" b="0" i="0" u="none" kern="1200" spc="100" baseline="0">
                <a:solidFill>
                  <a:schemeClr val="tx1"/>
                </a:solidFill>
                <a:latin typeface="+mj-lt"/>
                <a:ea typeface="+mj-ea"/>
                <a:cs typeface="+mj-cs"/>
              </a:defRPr>
            </a:lvl1pPr>
          </a:lstStyle>
          <a:p>
            <a:pPr fontAlgn="auto">
              <a:spcAft>
                <a:spcPts val="0"/>
              </a:spcAft>
            </a:pPr>
            <a:endParaRPr lang="en-US" dirty="0"/>
          </a:p>
        </p:txBody>
      </p:sp>
    </p:spTree>
    <p:extLst>
      <p:ext uri="{BB962C8B-B14F-4D97-AF65-F5344CB8AC3E}">
        <p14:creationId xmlns:p14="http://schemas.microsoft.com/office/powerpoint/2010/main" val="1863023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2107" y="342899"/>
            <a:ext cx="6859787" cy="1371600"/>
          </a:xfrm>
        </p:spPr>
        <p:txBody>
          <a:bodyPr/>
          <a:lstStyle/>
          <a:p>
            <a:r>
              <a:rPr lang="en-US" dirty="0"/>
              <a:t>Camera </a:t>
            </a:r>
            <a:r>
              <a:rPr lang="en-US" dirty="0" smtClean="0"/>
              <a:t>Siting</a:t>
            </a:r>
            <a:endParaRPr lang="en-US" dirty="0"/>
          </a:p>
        </p:txBody>
      </p:sp>
      <p:sp>
        <p:nvSpPr>
          <p:cNvPr id="3" name="Content Placeholder 2"/>
          <p:cNvSpPr>
            <a:spLocks noGrp="1"/>
          </p:cNvSpPr>
          <p:nvPr>
            <p:ph idx="1"/>
          </p:nvPr>
        </p:nvSpPr>
        <p:spPr>
          <a:xfrm>
            <a:off x="1142106" y="1904999"/>
            <a:ext cx="7392293" cy="4305300"/>
          </a:xfrm>
        </p:spPr>
        <p:txBody>
          <a:bodyPr>
            <a:normAutofit/>
          </a:bodyPr>
          <a:lstStyle/>
          <a:p>
            <a:pPr lvl="0"/>
            <a:r>
              <a:rPr lang="en-US" dirty="0"/>
              <a:t>What locations should be considered if the State DOT revokes their agreement to allow the surveillance deployment to take place in the interchange right of way?</a:t>
            </a:r>
          </a:p>
          <a:p>
            <a:pPr lvl="1"/>
            <a:r>
              <a:rPr lang="en-US" dirty="0" smtClean="0"/>
              <a:t>Moving East would limit Interstate coverage</a:t>
            </a:r>
          </a:p>
          <a:p>
            <a:pPr lvl="1"/>
            <a:r>
              <a:rPr lang="en-US" dirty="0" smtClean="0"/>
              <a:t>Reallocation of funding to other project elements may be more beneficial</a:t>
            </a:r>
            <a:endParaRPr lang="en-US" dirty="0"/>
          </a:p>
        </p:txBody>
      </p:sp>
      <p:sp>
        <p:nvSpPr>
          <p:cNvPr id="4" name="Slide Number Placeholder 3"/>
          <p:cNvSpPr>
            <a:spLocks noGrp="1"/>
          </p:cNvSpPr>
          <p:nvPr>
            <p:ph type="sldNum" sz="quarter" idx="12"/>
          </p:nvPr>
        </p:nvSpPr>
        <p:spPr/>
        <p:txBody>
          <a:bodyPr/>
          <a:lstStyle/>
          <a:p>
            <a:pPr>
              <a:defRPr/>
            </a:pPr>
            <a:fld id="{7CF981C8-2789-41F9-B594-4F8F3D187A76}" type="slidenum">
              <a:rPr lang="en-US" smtClean="0"/>
              <a:pPr>
                <a:defRPr/>
              </a:pPr>
              <a:t>9</a:t>
            </a:fld>
            <a:endParaRPr lang="en-US"/>
          </a:p>
        </p:txBody>
      </p:sp>
      <p:sp>
        <p:nvSpPr>
          <p:cNvPr id="5" name="Title 1"/>
          <p:cNvSpPr txBox="1">
            <a:spLocks/>
          </p:cNvSpPr>
          <p:nvPr/>
        </p:nvSpPr>
        <p:spPr>
          <a:xfrm>
            <a:off x="1294508" y="533400"/>
            <a:ext cx="6859787" cy="137160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3600" b="0" i="0" u="none" kern="1200" spc="100" baseline="0">
                <a:solidFill>
                  <a:schemeClr val="tx1"/>
                </a:solidFill>
                <a:latin typeface="+mj-lt"/>
                <a:ea typeface="+mj-ea"/>
                <a:cs typeface="+mj-cs"/>
              </a:defRPr>
            </a:lvl1pPr>
          </a:lstStyle>
          <a:p>
            <a:pPr fontAlgn="auto">
              <a:spcAft>
                <a:spcPts val="0"/>
              </a:spcAft>
            </a:pPr>
            <a:endParaRPr lang="en-US" dirty="0"/>
          </a:p>
        </p:txBody>
      </p:sp>
    </p:spTree>
    <p:extLst>
      <p:ext uri="{BB962C8B-B14F-4D97-AF65-F5344CB8AC3E}">
        <p14:creationId xmlns:p14="http://schemas.microsoft.com/office/powerpoint/2010/main" val="984262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0.0&quot;&gt;&lt;object type=&quot;1&quot; unique_id=&quot;10001&quot;&gt;&lt;object type=&quot;2&quot; unique_id=&quot;10002&quot;&gt;&lt;object type=&quot;3&quot; unique_id=&quot;10003&quot;&gt;&lt;property id=&quot;20148&quot; value=&quot;5&quot;/&gt;&lt;property id=&quot;20300&quot; value=&quot;Slide 1 - &amp;quot;Component 1: PCB ITS Case Study – Related Infrastructure Work&amp;quot;&quot;/&gt;&lt;property id=&quot;20307&quot; value=&quot;256&quot;/&gt;&lt;/object&gt;&lt;object type=&quot;3&quot; unique_id=&quot;10004&quot;&gt;&lt;property id=&quot;20148&quot; value=&quot;5&quot;/&gt;&lt;property id=&quot;20300&quot; value=&quot;Slide 2 - &amp;quot;Case Study Format and Purpose&amp;quot;&quot;/&gt;&lt;property id=&quot;20307&quot; value=&quot;338&quot;/&gt;&lt;/object&gt;&lt;object type=&quot;3&quot; unique_id=&quot;10005&quot;&gt;&lt;property id=&quot;20148&quot; value=&quot;5&quot;/&gt;&lt;property id=&quot;20300&quot; value=&quot;Slide 3 - &amp;quot;Exercise Preview&amp;quot;&quot;/&gt;&lt;property id=&quot;20307&quot; value=&quot;344&quot;/&gt;&lt;/object&gt;&lt;object type=&quot;3&quot; unique_id=&quot;10006&quot;&gt;&lt;property id=&quot;20148&quot; value=&quot;5&quot;/&gt;&lt;property id=&quot;20300&quot; value=&quot;Slide 4 - &amp;quot;Exercise Activities&amp;quot;&quot;/&gt;&lt;property id=&quot;20307&quot; value=&quot;345&quot;/&gt;&lt;/object&gt;&lt;object type=&quot;3&quot; unique_id=&quot;10007&quot;&gt;&lt;property id=&quot;20148&quot; value=&quot;5&quot;/&gt;&lt;property id=&quot;20300&quot; value=&quot;Slide 5 - &amp;quot;Transportation Trends&amp;quot;&quot;/&gt;&lt;property id=&quot;20307&quot; value=&quot;264&quot;/&gt;&lt;/object&gt;&lt;object type=&quot;3&quot; unique_id=&quot;10008&quot;&gt;&lt;property id=&quot;20148&quot; value=&quot;5&quot;/&gt;&lt;property id=&quot;20300&quot; value=&quot;Slide 6 - &amp;quot;Approaches to Solutions&amp;quot;&quot;/&gt;&lt;property id=&quot;20307&quot; value=&quot;280&quot;/&gt;&lt;/object&gt;&lt;object type=&quot;3&quot; unique_id=&quot;10009&quot;&gt;&lt;property id=&quot;20148&quot; value=&quot;5&quot;/&gt;&lt;property id=&quot;20300&quot; value=&quot;Slide 7 - &amp;quot;Intelligent Transportation Systems (ITS)&amp;quot;&quot;/&gt;&lt;property id=&quot;20307&quot; value=&quot;279&quot;/&gt;&lt;/object&gt;&lt;object type=&quot;3&quot; unique_id=&quot;10010&quot;&gt;&lt;property id=&quot;20148&quot; value=&quot;5&quot;/&gt;&lt;property id=&quot;20300&quot; value=&quot;Slide 8 - &amp;quot;ITS Addresses Transportation Needs&amp;quot;&quot;/&gt;&lt;property id=&quot;20307&quot; value=&quot;283&quot;/&gt;&lt;/object&gt;&lt;object type=&quot;3&quot; unique_id=&quot;10011&quot;&gt;&lt;property id=&quot;20148&quot; value=&quot;5&quot;/&gt;&lt;property id=&quot;20300&quot; value=&quot;Slide 9 - &amp;quot;Incident Management&amp;quot;&quot;/&gt;&lt;property id=&quot;20307&quot; value=&quot;340&quot;/&gt;&lt;/object&gt;&lt;object type=&quot;3&quot; unique_id=&quot;10012&quot;&gt;&lt;property id=&quot;20148&quot; value=&quot;5&quot;/&gt;&lt;property id=&quot;20300&quot; value=&quot;Slide 10 - &amp;quot;Intelligent Transportation Systems (ITS) Example&amp;quot;&quot;/&gt;&lt;property id=&quot;20307&quot; value=&quot;347&quot;/&gt;&lt;/object&gt;&lt;object type=&quot;3&quot; unique_id=&quot;10013&quot;&gt;&lt;property id=&quot;20148&quot; value=&quot;5&quot;/&gt;&lt;property id=&quot;20300&quot; value=&quot;Slide 11 - &amp;quot;Putting ITS Together&amp;quot;&quot;/&gt;&lt;property id=&quot;20307&quot; value=&quot;339&quot;/&gt;&lt;/object&gt;&lt;object type=&quot;3&quot; unique_id=&quot;10014&quot;&gt;&lt;property id=&quot;20148&quot; value=&quot;5&quot;/&gt;&lt;property id=&quot;20300&quot; value=&quot;Slide 12 - &amp;quot;Connecting ITS Subsystems Facilitates Integration&amp;quot;&quot;/&gt;&lt;property id=&quot;20307&quot; value=&quot;331&quot;/&gt;&lt;/object&gt;&lt;object type=&quot;3&quot; unique_id=&quot;10015&quot;&gt;&lt;property id=&quot;20148&quot; value=&quot;5&quot;/&gt;&lt;property id=&quot;20300&quot; value=&quot;Slide 13 - &amp;quot;“Information Flows” Define Information Exchange&amp;quot;&quot;/&gt;&lt;property id=&quot;20307&quot; value=&quot;313&quot;/&gt;&lt;/object&gt;&lt;object type=&quot;3&quot; unique_id=&quot;10016&quot;&gt;&lt;property id=&quot;20148&quot; value=&quot;5&quot;/&gt;&lt;property id=&quot;20300&quot; value=&quot;Slide 14 - &amp;quot;From Transportation Needs to ITS Projects&amp;quot;&quot;/&gt;&lt;property id=&quot;20307&quot; value=&quot;351&quot;/&gt;&lt;/object&gt;&lt;object type=&quot;3&quot; unique_id=&quot;10017&quot;&gt;&lt;property id=&quot;20148&quot; value=&quot;5&quot;/&gt;&lt;property id=&quot;20300&quot; value=&quot;Slide 15 - &amp;quot;Civil Design in the SE “V”&amp;quot;&quot;/&gt;&lt;property id=&quot;20307&quot; value=&quot;352&quot;/&gt;&lt;/object&gt;&lt;object type=&quot;3&quot; unique_id=&quot;10018&quot;&gt;&lt;property id=&quot;20148&quot; value=&quot;5&quot;/&gt;&lt;property id=&quot;20300&quot; value=&quot;Slide 16 - &amp;quot;Typical Preconditions for ITS Projects&amp;quot;&quot;/&gt;&lt;property id=&quot;20307&quot; value=&quot;365&quot;/&gt;&lt;/object&gt;&lt;object type=&quot;3&quot; unique_id=&quot;10019&quot;&gt;&lt;property id=&quot;20148&quot; value=&quot;5&quot;/&gt;&lt;property id=&quot;20300&quot; value=&quot;Slide 17 - &amp;quot;Case Study Representative of NDSU&amp;quot;&quot;/&gt;&lt;property id=&quot;20307&quot; value=&quot;366&quot;/&gt;&lt;/object&gt;&lt;object type=&quot;3&quot; unique_id=&quot;10020&quot;&gt;&lt;property id=&quot;20148&quot; value=&quot;5&quot;/&gt;&lt;property id=&quot;20300&quot; value=&quot;Slide 18 - &amp;quot;Plan Sheet Sample – Plan and Profile&amp;quot;&quot;/&gt;&lt;property id=&quot;20307&quot; value=&quot;358&quot;/&gt;&lt;/object&gt;&lt;object type=&quot;3&quot; unique_id=&quot;10021&quot;&gt;&lt;property id=&quot;20148&quot; value=&quot;5&quot;/&gt;&lt;property id=&quot;20300&quot; value=&quot;Slide 19 - &amp;quot;Plan Sheet Sample – Cross Section&amp;quot;&quot;/&gt;&lt;property id=&quot;20307&quot; value=&quot;362&quot;/&gt;&lt;/object&gt;&lt;object type=&quot;3&quot; unique_id=&quot;10022&quot;&gt;&lt;property id=&quot;20148&quot; value=&quot;5&quot;/&gt;&lt;property id=&quot;20300&quot; value=&quot;Slide 20 - &amp;quot;Plan Sheet Sample - Intersection&amp;quot;&quot;/&gt;&lt;property id=&quot;20307&quot; value=&quot;361&quot;/&gt;&lt;/object&gt;&lt;object type=&quot;3&quot; unique_id=&quot;10023&quot;&gt;&lt;property id=&quot;20148&quot; value=&quot;5&quot;/&gt;&lt;property id=&quot;20300&quot; value=&quot;Slide 21 - &amp;quot;Plan Sheet Sample - Interchange&amp;quot;&quot;/&gt;&lt;property id=&quot;20307&quot; value=&quot;363&quot;/&gt;&lt;/object&gt;&lt;object type=&quot;3&quot; unique_id=&quot;10024&quot;&gt;&lt;property id=&quot;20148&quot; value=&quot;5&quot;/&gt;&lt;property id=&quot;20300&quot; value=&quot;Slide 22 - &amp;quot;Camera Capabilities&amp;quot;&quot;/&gt;&lt;property id=&quot;20307&quot; value=&quot;360&quot;/&gt;&lt;/object&gt;&lt;object type=&quot;3&quot; unique_id=&quot;10025&quot;&gt;&lt;property id=&quot;20148&quot; value=&quot;5&quot;/&gt;&lt;property id=&quot;20300&quot; value=&quot;Slide 23 - &amp;quot;Power&amp;quot;&quot;/&gt;&lt;property id=&quot;20307&quot; value=&quot;356&quot;/&gt;&lt;/object&gt;&lt;object type=&quot;3&quot; unique_id=&quot;10026&quot;&gt;&lt;property id=&quot;20148&quot; value=&quot;5&quot;/&gt;&lt;property id=&quot;20300&quot; value=&quot;Slide 24 - &amp;quot;Communication&amp;quot;&quot;/&gt;&lt;property id=&quot;20307&quot; value=&quot;357&quot;/&gt;&lt;/object&gt;&lt;object type=&quot;3&quot; unique_id=&quot;10027&quot;&gt;&lt;property id=&quot;20148&quot; value=&quot;5&quot;/&gt;&lt;property id=&quot;20300&quot; value=&quot;Slide 25 - &amp;quot;Mounting Structures&amp;quot;&quot;/&gt;&lt;property id=&quot;20307&quot; value=&quot;355&quot;/&gt;&lt;/object&gt;&lt;object type=&quot;3&quot; unique_id=&quot;10028&quot;&gt;&lt;property id=&quot;20148&quot; value=&quot;5&quot;/&gt;&lt;property id=&quot;20300&quot; value=&quot;Slide 26 - &amp;quot;Infrastructure Protection&amp;quot;&quot;/&gt;&lt;property id=&quot;20307&quot; value=&quot;369&quot;/&gt;&lt;/object&gt;&lt;object type=&quot;3&quot; unique_id=&quot;10029&quot;&gt;&lt;property id=&quot;20148&quot; value=&quot;5&quot;/&gt;&lt;property id=&quot;20300&quot; value=&quot;Slide 27 - &amp;quot;External Regulations&amp;quot;&quot;/&gt;&lt;property id=&quot;20307&quot; value=&quot;367&quot;/&gt;&lt;/object&gt;&lt;object type=&quot;3&quot; unique_id=&quot;10030&quot;&gt;&lt;property id=&quot;20148&quot; value=&quot;5&quot;/&gt;&lt;property id=&quot;20300&quot; value=&quot;Slide 28 - &amp;quot;FAA Notification  Results&amp;quot;&quot;/&gt;&lt;property id=&quot;20307&quot; value=&quot;353&quot;/&gt;&lt;/object&gt;&lt;object type=&quot;3&quot; unique_id=&quot;10031&quot;&gt;&lt;property id=&quot;20148&quot; value=&quot;5&quot;/&gt;&lt;property id=&quot;20300&quot; value=&quot;Slide 30 - &amp;quot;Review and Approval&amp;quot;&quot;/&gt;&lt;property id=&quot;20307&quot; value=&quot;370&quot;/&gt;&lt;/object&gt;&lt;object type=&quot;3&quot; unique_id=&quot;10032&quot;&gt;&lt;property id=&quot;20148&quot; value=&quot;5&quot;/&gt;&lt;property id=&quot;20300&quot; value=&quot;Slide 31 - &amp;quot;Design Revisions&amp;quot;&quot;/&gt;&lt;property id=&quot;20307&quot; value=&quot;359&quot;/&gt;&lt;/object&gt;&lt;object type=&quot;3&quot; unique_id=&quot;10033&quot;&gt;&lt;property id=&quot;20148&quot; value=&quot;5&quot;/&gt;&lt;property id=&quot;20300&quot; value=&quot;Slide 32 - &amp;quot;ITS Device Integration and Testing&amp;quot;&quot;/&gt;&lt;property id=&quot;20307&quot; value=&quot;364&quot;/&gt;&lt;/object&gt;&lt;object type=&quot;3&quot; unique_id=&quot;10034&quot;&gt;&lt;property id=&quot;20148&quot; value=&quot;5&quot;/&gt;&lt;property id=&quot;20300&quot; value=&quot;Slide 33 - &amp;quot;ITS Performance Measures for Evaluation&amp;quot;&quot;/&gt;&lt;property id=&quot;20307&quot; value=&quot;368&quot;/&gt;&lt;/object&gt;&lt;object type=&quot;3&quot; unique_id=&quot;10035&quot;&gt;&lt;property id=&quot;20148&quot; value=&quot;5&quot;/&gt;&lt;property id=&quot;20300&quot; value=&quot;Slide 34 - &amp;quot;Evaluation Example:  Acadia National Park ITS System &amp;quot;&quot;/&gt;&lt;property id=&quot;20307&quot; value=&quot;354&quot;/&gt;&lt;/object&gt;&lt;object type=&quot;3&quot; unique_id=&quot;10036&quot;&gt;&lt;property id=&quot;20148&quot; value=&quot;5&quot;/&gt;&lt;property id=&quot;20300&quot; value=&quot;Slide 35 - &amp;quot;National ITS Architecture&amp;quot;&quot;/&gt;&lt;property id=&quot;20307&quot; value=&quot;297&quot;/&gt;&lt;/object&gt;&lt;object type=&quot;3&quot; unique_id=&quot;10037&quot;&gt;&lt;property id=&quot;20148&quot; value=&quot;5&quot;/&gt;&lt;property id=&quot;20300&quot; value=&quot;Slide 36 - &amp;quot;National ITS Architecture Use&amp;quot;&quot;/&gt;&lt;property id=&quot;20307&quot; value=&quot;301&quot;/&gt;&lt;/object&gt;&lt;object type=&quot;3&quot; unique_id=&quot;10038&quot;&gt;&lt;property id=&quot;20148&quot; value=&quot;5&quot;/&gt;&lt;property id=&quot;20300&quot; value=&quot;Slide 37 - &amp;quot;Planning ITS&amp;quot;&quot;/&gt;&lt;property id=&quot;20307&quot; value=&quot;277&quot;/&gt;&lt;/object&gt;&lt;object type=&quot;3&quot; unique_id=&quot;10039&quot;&gt;&lt;property id=&quot;20148&quot; value=&quot;5&quot;/&gt;&lt;property id=&quot;20300&quot; value=&quot;Slide 38 - &amp;quot;Examples of ITS and Careers&amp;quot;&quot;/&gt;&lt;property id=&quot;20307&quot; value=&quot;337&quot;/&gt;&lt;/object&gt;&lt;object type=&quot;3&quot; unique_id=&quot;10040&quot;&gt;&lt;property id=&quot;20148&quot; value=&quot;5&quot;/&gt;&lt;property id=&quot;20300&quot; value=&quot;Slide 39 - &amp;quot;ITS Evolution and the Future&amp;quot;&quot;/&gt;&lt;property id=&quot;20307&quot; value=&quot;274&quot;/&gt;&lt;/object&gt;&lt;object type=&quot;3&quot; unique_id=&quot;10041&quot;&gt;&lt;property id=&quot;20148&quot; value=&quot;5&quot;/&gt;&lt;property id=&quot;20300&quot; value=&quot;Slide 40 - &amp;quot;Moving Forward with ITS&amp;quot;&quot;/&gt;&lt;property id=&quot;20307&quot; value=&quot;296&quot;/&gt;&lt;/object&gt;&lt;object type=&quot;3&quot; unique_id=&quot;10042&quot;&gt;&lt;property id=&quot;20148&quot; value=&quot;5&quot;/&gt;&lt;property id=&quot;20300&quot; value=&quot;Slide 41 - &amp;quot;Case Study Purpose&amp;quot;&quot;/&gt;&lt;property id=&quot;20307&quot; value=&quot;349&quot;/&gt;&lt;/object&gt;&lt;object type=&quot;3&quot; unique_id=&quot;22132&quot;&gt;&lt;property id=&quot;20148&quot; value=&quot;5&quot;/&gt;&lt;property id=&quot;20300&quot; value=&quot;Slide 29 - &amp;quot;External Regulations&amp;quot;&quot;/&gt;&lt;property id=&quot;20307&quot; value=&quot;371&quot;/&gt;&lt;/object&gt;&lt;/object&gt;&lt;object type=&quot;8&quot; unique_id=&quot;10084&quot;&gt;&lt;/object&gt;&lt;/object&gt;&lt;/database&gt;"/>
  <p:tag name="SECTOMILLISECCONVERTED" val="1"/>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TS102895261</Template>
  <TotalTime>21466</TotalTime>
  <Words>6322</Words>
  <Application>Microsoft Office PowerPoint</Application>
  <PresentationFormat>On-screen Show (4:3)</PresentationFormat>
  <Paragraphs>759</Paragraphs>
  <Slides>26</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Corbel</vt:lpstr>
      <vt:lpstr>Times New Roman</vt:lpstr>
      <vt:lpstr>Wingdings</vt:lpstr>
      <vt:lpstr>Digital Blue Tunnel 16x9</vt:lpstr>
      <vt:lpstr>Component 3: Exercise Debrief</vt:lpstr>
      <vt:lpstr>Case Study Format and Purpose</vt:lpstr>
      <vt:lpstr>Representative Case Study</vt:lpstr>
      <vt:lpstr>Exercise Activities</vt:lpstr>
      <vt:lpstr>Camera Siting</vt:lpstr>
      <vt:lpstr>Camera Siting</vt:lpstr>
      <vt:lpstr>Camera Siting</vt:lpstr>
      <vt:lpstr>Camera Siting</vt:lpstr>
      <vt:lpstr>Camera Siting</vt:lpstr>
      <vt:lpstr>Power</vt:lpstr>
      <vt:lpstr>Power</vt:lpstr>
      <vt:lpstr>Power</vt:lpstr>
      <vt:lpstr>Power</vt:lpstr>
      <vt:lpstr>Communication</vt:lpstr>
      <vt:lpstr>Communication</vt:lpstr>
      <vt:lpstr>Communication</vt:lpstr>
      <vt:lpstr>Mounting Structures</vt:lpstr>
      <vt:lpstr>Mounting Structures</vt:lpstr>
      <vt:lpstr>Mounting Structures</vt:lpstr>
      <vt:lpstr>Mounting Structures</vt:lpstr>
      <vt:lpstr>ITS Device Integration and Testing</vt:lpstr>
      <vt:lpstr>ITS Device Integration and Testing</vt:lpstr>
      <vt:lpstr>ITS Device Integration and Testing</vt:lpstr>
      <vt:lpstr>ITS Device Integration and Testing</vt:lpstr>
      <vt:lpstr>Other Issues</vt:lpstr>
      <vt:lpstr>Case Study Format and Purpose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PCB ITS Case Study</dc:title>
  <dc:creator>Cliff Heise</dc:creator>
  <cp:lastModifiedBy>Azra Ghassemi</cp:lastModifiedBy>
  <cp:revision>676</cp:revision>
  <cp:lastPrinted>2015-09-28T18:11:28Z</cp:lastPrinted>
  <dcterms:created xsi:type="dcterms:W3CDTF">2013-04-12T14:38:40Z</dcterms:created>
  <dcterms:modified xsi:type="dcterms:W3CDTF">2017-03-01T21:34:47Z</dcterms:modified>
</cp:coreProperties>
</file>